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79" r:id="rId6"/>
    <p:sldId id="261" r:id="rId7"/>
    <p:sldId id="280" r:id="rId8"/>
    <p:sldId id="283" r:id="rId9"/>
    <p:sldId id="264" r:id="rId10"/>
    <p:sldId id="263" r:id="rId11"/>
    <p:sldId id="265" r:id="rId12"/>
    <p:sldId id="266" r:id="rId13"/>
    <p:sldId id="284" r:id="rId14"/>
    <p:sldId id="285" r:id="rId15"/>
    <p:sldId id="267" r:id="rId16"/>
    <p:sldId id="268" r:id="rId17"/>
    <p:sldId id="269" r:id="rId18"/>
    <p:sldId id="270" r:id="rId19"/>
    <p:sldId id="281" r:id="rId20"/>
    <p:sldId id="271" r:id="rId21"/>
    <p:sldId id="278" r:id="rId22"/>
    <p:sldId id="287" r:id="rId23"/>
    <p:sldId id="288" r:id="rId24"/>
    <p:sldId id="274" r:id="rId25"/>
    <p:sldId id="286" r:id="rId26"/>
    <p:sldId id="275" r:id="rId27"/>
    <p:sldId id="273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1019" autoAdjust="0"/>
  </p:normalViewPr>
  <p:slideViewPr>
    <p:cSldViewPr snapToGrid="0">
      <p:cViewPr varScale="1">
        <p:scale>
          <a:sx n="51" d="100"/>
          <a:sy n="51" d="100"/>
        </p:scale>
        <p:origin x="11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9A88E-73EC-4980-BB85-370FCE92FCCA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9EAAB-7EA3-442D-B3CA-A3300DAA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EAAB-7EA3-442D-B3CA-A3300DAA8D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1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Repeatedly expanding the size of an array over time, (for example, adding more elements to it each time through a programming loop), can adversely affect the performance of your program. 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MATLAB has to spend time allocating more memory each time you increase the size of the array.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This newly allocated memory is likely to be noncontiguous, thus slowing down any operations that MATLAB needs to perform on the array.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EAAB-7EA3-442D-B3CA-A3300DAA8D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EAAB-7EA3-442D-B3CA-A3300DAA8D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6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EAAB-7EA3-442D-B3CA-A3300DAA8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EAAB-7EA3-442D-B3CA-A3300DAA8D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EAAB-7EA3-442D-B3CA-A3300DAA8D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2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6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2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33A3-D3DC-436F-9E2B-22B814F7033B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629C-16D7-4C0D-A4F9-BD317924C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3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huang1@Illinois.edu" TargetMode="External"/><Relationship Id="rId2" Type="http://schemas.openxmlformats.org/officeDocument/2006/relationships/hyperlink" Target="http://www.jiabinhuang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.kth.se/utbildning/kth/kurser/DN2255/ndiff13/matop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s.berkeley.edu/~demmel/cs267/lecture25/lecture2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.kth.se/utbildning/kth/kurser/DN2255/ndiff13/matopt.pdf" TargetMode="External"/><Relationship Id="rId2" Type="http://schemas.openxmlformats.org/officeDocument/2006/relationships/hyperlink" Target="http://www.mathworks.com/help/matlab/matlab_prog/techniques-for-improving-performanc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labtips.com/" TargetMode="External"/><Relationship Id="rId5" Type="http://schemas.openxmlformats.org/officeDocument/2006/relationships/hyperlink" Target="http://www.slideshare.net/UNISTSupercomputingCenter/speeding-upmatlabapplications" TargetMode="External"/><Relationship Id="rId4" Type="http://schemas.openxmlformats.org/officeDocument/2006/relationships/hyperlink" Target="Guidelines%20for%20writing%20clean%20and%20fast%20code%20in%20MATLAB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mathworks.com/help/matlab/matlab_external/introducing-mex-file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products/matlab-coder/" TargetMode="External"/><Relationship Id="rId2" Type="http://schemas.openxmlformats.org/officeDocument/2006/relationships/hyperlink" Target="http://www.mathworks.com/products/matlab-coder/video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documents.epfl.ch/users/l/le/leuteneg/www/MATLABToolbox/DoubleClas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mathworks.com/products/parallel-computin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-h.eng.cam.ac.uk/help/tpl/programs/Matlab/faster_scripts.html" TargetMode="External"/><Relationship Id="rId3" Type="http://schemas.openxmlformats.org/officeDocument/2006/relationships/hyperlink" Target="http://www.mathworks.com/matlabcentral/fileexchange/loadFile.do?objectId=13775&amp;objectType=file" TargetMode="External"/><Relationship Id="rId7" Type="http://schemas.openxmlformats.org/officeDocument/2006/relationships/hyperlink" Target="http://developer.nvidia.com/object/matlab_cuda.html" TargetMode="External"/><Relationship Id="rId2" Type="http://schemas.openxmlformats.org/officeDocument/2006/relationships/hyperlink" Target="http://www.ll.mit.edu/mission/isr/matlabmpi/matlabmp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works.com/products/distriben/" TargetMode="External"/><Relationship Id="rId5" Type="http://schemas.openxmlformats.org/officeDocument/2006/relationships/hyperlink" Target="http://www.mathworks.com/products/distribtb/" TargetMode="External"/><Relationship Id="rId4" Type="http://schemas.openxmlformats.org/officeDocument/2006/relationships/hyperlink" Target="http://www.ll.mit.edu/mission/isr/pmatlab/pmatlab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jbhuang0604/" TargetMode="External"/><Relationship Id="rId7" Type="http://schemas.openxmlformats.org/officeDocument/2006/relationships/hyperlink" Target="http://vision.is.tohoku.ac.jp/~kyamagu/software/mexopencv/" TargetMode="External"/><Relationship Id="rId2" Type="http://schemas.openxmlformats.org/officeDocument/2006/relationships/hyperlink" Target="https://github.com/jbhuang0604/awesome-computer-vis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v.org/" TargetMode="External"/><Relationship Id="rId5" Type="http://schemas.openxmlformats.org/officeDocument/2006/relationships/hyperlink" Target="http://vision.ucsd.edu/~pdollar/toolbox/doc/index.html" TargetMode="External"/><Relationship Id="rId4" Type="http://schemas.openxmlformats.org/officeDocument/2006/relationships/hyperlink" Target="http://www.vlfea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matlab/ref/profil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works.com/help/matlab/matlab_prog/vectoriz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help/matlab/matlab_prog/vectoriz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logs.mathworks.com/loren/2008/08/04/comparing-repmat-and-bsxfun-performa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.columbia.edu/~marios/matlab/Fast%20manipulation%20of%20multi-dimensional%20arrays%20in%20Matlab%20(2002).pdf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://www.mathworks.com/help/matlab/learn_matlab/array-index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research.google.com/pubs/KevinMurph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Fast MATLAB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6508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Jia-Bin Huang</a:t>
            </a:r>
          </a:p>
          <a:p>
            <a:r>
              <a:rPr lang="en-US" sz="2800" dirty="0" smtClean="0"/>
              <a:t>University of Illinois, Urbana-Champaign</a:t>
            </a:r>
          </a:p>
          <a:p>
            <a:r>
              <a:rPr lang="en-US" sz="2800" dirty="0" smtClean="0">
                <a:hlinkClick r:id="rId2"/>
              </a:rPr>
              <a:t>www.jiabinhuang.com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jbhuang1@Illinois.edu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9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</a:t>
            </a:r>
            <a:r>
              <a:rPr lang="en-US" dirty="0"/>
              <a:t>E</a:t>
            </a:r>
            <a:r>
              <a:rPr lang="en-US" dirty="0" smtClean="0"/>
              <a:t>quation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72" y="1825625"/>
            <a:ext cx="4276299" cy="365760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90" y="1825625"/>
            <a:ext cx="4294496" cy="3657600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54148" y="5565605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0.1620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924565" y="5565605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0.0467 </a:t>
            </a:r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02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and Sparse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412" y="1690687"/>
            <a:ext cx="3622388" cy="494437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Dense</a:t>
            </a:r>
            <a:r>
              <a:rPr lang="en-US" dirty="0" smtClean="0"/>
              <a:t>: </a:t>
            </a:r>
            <a:r>
              <a:rPr lang="en-US" b="1" dirty="0" smtClean="0"/>
              <a:t>16.1332</a:t>
            </a:r>
            <a:r>
              <a:rPr lang="en-US" dirty="0" smtClean="0"/>
              <a:t> 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Sparse</a:t>
            </a:r>
            <a:r>
              <a:rPr lang="en-US" dirty="0" smtClean="0"/>
              <a:t>:   </a:t>
            </a:r>
            <a:r>
              <a:rPr lang="en-US" b="1" dirty="0" smtClean="0"/>
              <a:t>0.0040</a:t>
            </a:r>
            <a:r>
              <a:rPr lang="en-US" dirty="0" smtClean="0"/>
              <a:t> 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More than 4000x faster!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Useful functions: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sparse</a:t>
            </a:r>
            <a:r>
              <a:rPr lang="en-US" dirty="0"/>
              <a:t>(), </a:t>
            </a:r>
            <a:r>
              <a:rPr lang="en-US" dirty="0" err="1">
                <a:solidFill>
                  <a:schemeClr val="accent5"/>
                </a:solidFill>
              </a:rPr>
              <a:t>spdiags</a:t>
            </a:r>
            <a:r>
              <a:rPr lang="en-US" dirty="0"/>
              <a:t>(), </a:t>
            </a:r>
            <a:r>
              <a:rPr lang="en-US" dirty="0" err="1">
                <a:solidFill>
                  <a:schemeClr val="accent5"/>
                </a:solidFill>
              </a:rPr>
              <a:t>speye</a:t>
            </a:r>
            <a:r>
              <a:rPr lang="en-US" dirty="0"/>
              <a:t>(), </a:t>
            </a:r>
            <a:r>
              <a:rPr lang="en-US" dirty="0" err="1" smtClean="0">
                <a:solidFill>
                  <a:schemeClr val="accent5"/>
                </a:solidFill>
              </a:rPr>
              <a:t>kron</a:t>
            </a:r>
            <a:r>
              <a:rPr lang="en-US" dirty="0" smtClean="0"/>
              <a:t>().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2419163" cy="3894455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194" y="1825626"/>
            <a:ext cx="3622387" cy="3894455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86808" y="5988734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0.6424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633414" y="5988734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0.1157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986" y="1825625"/>
            <a:ext cx="3425239" cy="964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0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Repeated solution of an equation system with the same </a:t>
            </a:r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51" y="1825625"/>
            <a:ext cx="4719949" cy="3923231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24" y="1825625"/>
            <a:ext cx="3645587" cy="3549015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875052" y="5748141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3.0897</a:t>
            </a:r>
            <a:r>
              <a:rPr lang="en-US" sz="3600" dirty="0" smtClean="0"/>
              <a:t> 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942718" y="574814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0.0739 </a:t>
            </a:r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35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Methods </a:t>
            </a:r>
            <a:r>
              <a:rPr lang="en-US" dirty="0" smtClean="0"/>
              <a:t>for Larger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Iterative solvers in MATLAB: </a:t>
            </a:r>
          </a:p>
          <a:p>
            <a:pPr lvl="1"/>
            <a:r>
              <a:rPr lang="en-US" sz="2800" dirty="0" err="1" smtClean="0"/>
              <a:t>bicg</a:t>
            </a:r>
            <a:r>
              <a:rPr lang="en-US" sz="2800" dirty="0"/>
              <a:t>, </a:t>
            </a:r>
            <a:r>
              <a:rPr lang="en-US" sz="2800" dirty="0" err="1"/>
              <a:t>bicgstab</a:t>
            </a:r>
            <a:r>
              <a:rPr lang="en-US" sz="2800" dirty="0"/>
              <a:t>, </a:t>
            </a:r>
            <a:r>
              <a:rPr lang="en-US" sz="2800" dirty="0" err="1"/>
              <a:t>cgs</a:t>
            </a:r>
            <a:r>
              <a:rPr lang="en-US" sz="2800" dirty="0"/>
              <a:t>, </a:t>
            </a:r>
            <a:r>
              <a:rPr lang="en-US" sz="2800" dirty="0" err="1"/>
              <a:t>gmres</a:t>
            </a:r>
            <a:r>
              <a:rPr lang="en-US" sz="2800" dirty="0"/>
              <a:t>, </a:t>
            </a:r>
            <a:r>
              <a:rPr lang="en-US" sz="2800" dirty="0" err="1"/>
              <a:t>lsqr</a:t>
            </a:r>
            <a:r>
              <a:rPr lang="en-US" sz="2800" dirty="0"/>
              <a:t>, </a:t>
            </a:r>
            <a:r>
              <a:rPr lang="en-US" sz="2800" dirty="0" err="1"/>
              <a:t>minres</a:t>
            </a:r>
            <a:r>
              <a:rPr lang="en-US" sz="2800" dirty="0"/>
              <a:t>, </a:t>
            </a:r>
            <a:r>
              <a:rPr lang="en-US" sz="2800" dirty="0" err="1"/>
              <a:t>pcg</a:t>
            </a:r>
            <a:r>
              <a:rPr lang="en-US" sz="2800" dirty="0"/>
              <a:t>, </a:t>
            </a:r>
            <a:r>
              <a:rPr lang="en-US" sz="2800" dirty="0" err="1"/>
              <a:t>symmlq</a:t>
            </a:r>
            <a:r>
              <a:rPr lang="en-US" sz="2800" dirty="0"/>
              <a:t>, </a:t>
            </a:r>
            <a:r>
              <a:rPr lang="en-US" sz="2800" dirty="0" err="1" smtClean="0"/>
              <a:t>qmr</a:t>
            </a:r>
            <a:endParaRPr lang="en-US" sz="2800" dirty="0" smtClean="0"/>
          </a:p>
          <a:p>
            <a:pPr lvl="1"/>
            <a:r>
              <a:rPr lang="en-US" sz="2800" dirty="0" smtClean="0"/>
              <a:t>[</a:t>
            </a:r>
            <a:r>
              <a:rPr lang="en-US" sz="2800" dirty="0" err="1" smtClean="0"/>
              <a:t>x,flag,relres,iter,resvec</a:t>
            </a:r>
            <a:r>
              <a:rPr lang="en-US" sz="2800" dirty="0"/>
              <a:t>] = method(A,b,tol,maxit,M1,M2,x0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source: </a:t>
            </a:r>
            <a:r>
              <a:rPr lang="en-US" sz="2400" dirty="0">
                <a:hlinkClick r:id="rId3"/>
              </a:rPr>
              <a:t>Writing Fast </a:t>
            </a:r>
            <a:r>
              <a:rPr lang="en-US" sz="2400" dirty="0" err="1">
                <a:hlinkClick r:id="rId3"/>
              </a:rPr>
              <a:t>Matlab</a:t>
            </a:r>
            <a:r>
              <a:rPr lang="en-US" sz="2400" dirty="0">
                <a:hlinkClick r:id="rId3"/>
              </a:rPr>
              <a:t> Code</a:t>
            </a:r>
            <a:r>
              <a:rPr lang="en-US" sz="2400" dirty="0"/>
              <a:t> by Pascal </a:t>
            </a:r>
            <a:r>
              <a:rPr lang="en-US" sz="2400" dirty="0" err="1"/>
              <a:t>Getreuer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685" y="3106646"/>
            <a:ext cx="6584630" cy="32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Ax = b when A is a Special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Circulant</a:t>
            </a:r>
            <a:r>
              <a:rPr lang="en-US" b="1" dirty="0" smtClean="0"/>
              <a:t> matrices</a:t>
            </a:r>
          </a:p>
          <a:p>
            <a:pPr lvl="1"/>
            <a:r>
              <a:rPr lang="en-US" sz="2400" dirty="0" smtClean="0"/>
              <a:t>Matrices corresponding to cyclic convolution </a:t>
            </a:r>
            <a:br>
              <a:rPr lang="en-US" sz="2400" dirty="0" smtClean="0"/>
            </a:br>
            <a:r>
              <a:rPr lang="en-US" sz="2400" dirty="0" smtClean="0"/>
              <a:t>Ax = </a:t>
            </a:r>
            <a:r>
              <a:rPr lang="en-US" sz="2400" dirty="0" err="1" smtClean="0"/>
              <a:t>conv</a:t>
            </a:r>
            <a:r>
              <a:rPr lang="en-US" sz="2400" dirty="0" smtClean="0"/>
              <a:t>(h, x) are </a:t>
            </a:r>
            <a:r>
              <a:rPr lang="en-US" sz="2400" dirty="0" err="1" smtClean="0"/>
              <a:t>diagonalized</a:t>
            </a:r>
            <a:r>
              <a:rPr lang="en-US" sz="2400" dirty="0" smtClean="0"/>
              <a:t> in the Fourier domain</a:t>
            </a:r>
            <a:br>
              <a:rPr lang="en-US" sz="2400" dirty="0" smtClean="0"/>
            </a:br>
            <a:r>
              <a:rPr lang="en-US" sz="2400" dirty="0" smtClean="0"/>
              <a:t>&gt;&gt; x = </a:t>
            </a:r>
            <a:r>
              <a:rPr lang="en-US" sz="2400" dirty="0" err="1" smtClean="0"/>
              <a:t>ifft</a:t>
            </a:r>
            <a:r>
              <a:rPr lang="en-US" sz="2400" dirty="0" smtClean="0"/>
              <a:t>( </a:t>
            </a:r>
            <a:r>
              <a:rPr lang="en-US" sz="2400" dirty="0" err="1" smtClean="0"/>
              <a:t>fft</a:t>
            </a:r>
            <a:r>
              <a:rPr lang="en-US" sz="2400" dirty="0" smtClean="0"/>
              <a:t>(b) ./ </a:t>
            </a:r>
            <a:r>
              <a:rPr lang="en-US" sz="2400" dirty="0" err="1" smtClean="0"/>
              <a:t>fft</a:t>
            </a:r>
            <a:r>
              <a:rPr lang="en-US" sz="2400" dirty="0" smtClean="0"/>
              <a:t>(h) ); </a:t>
            </a:r>
          </a:p>
          <a:p>
            <a:r>
              <a:rPr lang="en-US" b="1" dirty="0" smtClean="0"/>
              <a:t>Triangular </a:t>
            </a:r>
            <a:r>
              <a:rPr lang="en-US" b="1" dirty="0"/>
              <a:t>and </a:t>
            </a:r>
            <a:r>
              <a:rPr lang="en-US" b="1" dirty="0" smtClean="0"/>
              <a:t>banded</a:t>
            </a:r>
          </a:p>
          <a:p>
            <a:pPr lvl="1"/>
            <a:r>
              <a:rPr lang="en-US" dirty="0" smtClean="0"/>
              <a:t>Efficiently solved by </a:t>
            </a:r>
            <a:r>
              <a:rPr lang="en-US" dirty="0"/>
              <a:t>sparse LU </a:t>
            </a:r>
            <a:r>
              <a:rPr lang="en-US" dirty="0" smtClean="0"/>
              <a:t>factorization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&gt;&gt;  </a:t>
            </a:r>
            <a:r>
              <a:rPr lang="pl-PL" dirty="0" smtClean="0"/>
              <a:t>[</a:t>
            </a:r>
            <a:r>
              <a:rPr lang="pl-PL" dirty="0"/>
              <a:t>L,U] = lu(sparse(A));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&gt;&gt;  </a:t>
            </a:r>
            <a:r>
              <a:rPr lang="pl-PL" dirty="0" smtClean="0"/>
              <a:t>x </a:t>
            </a:r>
            <a:r>
              <a:rPr lang="pl-PL" dirty="0"/>
              <a:t>= U\(L\b); </a:t>
            </a:r>
            <a:endParaRPr lang="en-US" dirty="0"/>
          </a:p>
          <a:p>
            <a:r>
              <a:rPr lang="en-US" b="1" dirty="0"/>
              <a:t>Poisson </a:t>
            </a:r>
            <a:r>
              <a:rPr lang="en-US" b="1" dirty="0" smtClean="0"/>
              <a:t>problems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http://www.cs.berkeley.edu/~</a:t>
            </a:r>
            <a:r>
              <a:rPr lang="en-US" dirty="0" smtClean="0">
                <a:hlinkClick r:id="rId2"/>
              </a:rPr>
              <a:t>demmel/cs267/lecture25/lecture25.html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b="1" dirty="0"/>
          </a:p>
        </p:txBody>
      </p:sp>
      <p:pic>
        <p:nvPicPr>
          <p:cNvPr id="1026" name="Picture 2" descr="http://upload.wikimedia.org/math/c/b/1/cb126605ae067e1f4bae13598a2a39f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/>
          <a:stretch/>
        </p:blipFill>
        <p:spPr bwMode="auto">
          <a:xfrm>
            <a:off x="9123457" y="1825625"/>
            <a:ext cx="2538986" cy="12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L=&#10;\begin{bmatrix}&#10;l_{1,1} &amp;         &amp;        &amp;           &amp; 0  \\&#10;l_{2,1} &amp; l_{2,2} &amp;        &amp;           &amp;    \\&#10;l_{3,1} &amp; l_{3,2} &amp; \ddots &amp;           &amp;    \\&#10;\vdots  &amp; \vdots  &amp; \ddots &amp; \ddots    &amp;    \\&#10;l_{n,1} &amp; l_{n,2} &amp; \ldots &amp; l_{n,n-1} &amp; l_{n,n}&#10;\end{bmatrix}&#10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-2364"/>
          <a:stretch/>
        </p:blipFill>
        <p:spPr bwMode="auto">
          <a:xfrm>
            <a:off x="7365999" y="3707290"/>
            <a:ext cx="2326217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#10;\begin{bmatrix}&#10; B_{11} &amp; B_{12} &amp; 0      &amp; \cdots &amp; \cdots &amp; 0 \\&#10; B_{21} &amp; B_{22} &amp; B_{23} &amp; \ddots &amp; \ddots &amp; \vdots \\&#10;  0     &amp; B_{32} &amp; B_{33} &amp; B_{34} &amp; \ddots &amp; \vdots \\&#10; \vdots &amp; \ddots &amp; B_{43} &amp; B_{44} &amp; B_{45} &amp; 0 \\&#10; \vdots &amp; \ddots &amp; \ddots &amp; B_{54} &amp; B_{55} &amp; B_{56} \\&#10; 0      &amp; \cdots &amp; \cdots &amp; 0      &amp; B_{65} &amp; B_{66}&#10;\end{bmatrix}&#10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3707290"/>
            <a:ext cx="193173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In-place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&gt;&gt; x=randn(1000,1000,50);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7476" y="5380028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0.1938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433863" y="5380028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0.0560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18" y="2924171"/>
            <a:ext cx="3658890" cy="23148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726" y="2930283"/>
            <a:ext cx="3584219" cy="231480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9369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Inlining</a:t>
            </a:r>
            <a:r>
              <a:rPr lang="en-US" dirty="0" smtClean="0"/>
              <a:t> </a:t>
            </a:r>
            <a:r>
              <a:rPr lang="en-US" dirty="0"/>
              <a:t>Simple Functions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12683"/>
            <a:ext cx="5048250" cy="2771775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2683"/>
            <a:ext cx="5057775" cy="278130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06114" y="4424037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1.1942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759152" y="4424037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0.3065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38200" y="5388193"/>
            <a:ext cx="1059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functions are worth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inlining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cross, fft2,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fliplr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flipud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ifft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ifft2,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ifftn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ind2sub,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ismember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linspace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logspace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mean, median,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meshgrid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poly,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polyval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repmat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roots, rot90,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setdiff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setxor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sortrows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r>
              <a:rPr lang="en-US" sz="2000" b="0" i="1" u="none" strike="noStrik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sub2ind, union, unique, </a:t>
            </a:r>
            <a:r>
              <a:rPr lang="en-US" sz="2000" b="0" i="1" u="none" strike="noStrike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79689" y="5203527"/>
            <a:ext cx="3973813" cy="461665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y = medfilt1(x,5);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53502" y="5111193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0.2082 </a:t>
            </a:r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9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Right Type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“Do </a:t>
            </a:r>
            <a:r>
              <a:rPr lang="en-US" i="1" dirty="0"/>
              <a:t>not use a cannon to kill a </a:t>
            </a:r>
            <a:r>
              <a:rPr lang="en-US" i="1" dirty="0" smtClean="0"/>
              <a:t>mosquito.”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14" y="2821918"/>
            <a:ext cx="5810250" cy="97155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014" y="4896390"/>
            <a:ext cx="5648325" cy="885825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603" y="1690688"/>
            <a:ext cx="3280727" cy="2453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945" y="4274656"/>
            <a:ext cx="3274385" cy="24537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08686" y="3928405"/>
            <a:ext cx="465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double image: </a:t>
            </a:r>
            <a:r>
              <a:rPr lang="en-US" sz="3600" b="1" dirty="0" smtClean="0"/>
              <a:t>0.5295</a:t>
            </a:r>
            <a:r>
              <a:rPr lang="en-US" sz="3600" dirty="0" smtClean="0"/>
              <a:t> 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008686" y="5859294"/>
            <a:ext cx="4656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u</a:t>
            </a:r>
            <a:r>
              <a:rPr lang="en-US" sz="3600" dirty="0" smtClean="0"/>
              <a:t>int8 image:    </a:t>
            </a:r>
            <a:r>
              <a:rPr lang="en-US" sz="3600" b="1" dirty="0" smtClean="0"/>
              <a:t>0.1676</a:t>
            </a:r>
            <a:r>
              <a:rPr lang="en-US" sz="3600" dirty="0" smtClean="0"/>
              <a:t> s</a:t>
            </a:r>
            <a:endParaRPr lang="en-US" sz="3600" dirty="0"/>
          </a:p>
        </p:txBody>
      </p:sp>
      <p:pic>
        <p:nvPicPr>
          <p:cNvPr id="1026" name="Picture 2" descr="http://i0.wp.com/www.matlabtips.com/wp-content/uploads/2014/12/ImperialCollegeConfucius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420" y="2475742"/>
            <a:ext cx="1900988" cy="28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9646" y="5301036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888888"/>
                </a:solidFill>
                <a:latin typeface="Helvetica Neue"/>
              </a:rPr>
              <a:t>Confucius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5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Organize its Arrays as Column-Major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Assign A to zero row-by-row or column-by-column</a:t>
            </a:r>
          </a:p>
          <a:p>
            <a:pPr marL="0" indent="0">
              <a:buNone/>
            </a:pPr>
            <a:r>
              <a:rPr lang="en-US" dirty="0" smtClean="0"/>
              <a:t>&gt;&gt; n </a:t>
            </a:r>
            <a:r>
              <a:rPr lang="en-US" dirty="0"/>
              <a:t>= </a:t>
            </a:r>
            <a:r>
              <a:rPr lang="en-US" dirty="0" smtClean="0"/>
              <a:t>1e4;</a:t>
            </a:r>
          </a:p>
          <a:p>
            <a:pPr marL="0" indent="0">
              <a:buNone/>
            </a:pPr>
            <a:r>
              <a:rPr lang="en-US" dirty="0" smtClean="0"/>
              <a:t>&gt;&gt; A </a:t>
            </a:r>
            <a:r>
              <a:rPr lang="en-US" dirty="0"/>
              <a:t>= randn(n, n);</a:t>
            </a:r>
          </a:p>
          <a:p>
            <a:endParaRPr lang="en-US" b="0" i="0" u="none" strike="noStrike" baseline="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12" y="3415347"/>
            <a:ext cx="3733800" cy="2775693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69" y="3415347"/>
            <a:ext cx="3634155" cy="2775693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395639" y="6178917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0.1041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481373" y="6178916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2.1740 </a:t>
            </a:r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93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814" y="1690688"/>
            <a:ext cx="1779814" cy="5097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Column-Major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38057" cy="4615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&gt;&gt; x = magic(3)</a:t>
            </a:r>
          </a:p>
          <a:p>
            <a:pPr marL="0" indent="0">
              <a:buNone/>
            </a:pPr>
            <a:r>
              <a:rPr lang="en-US" sz="2400" dirty="0" smtClean="0"/>
              <a:t>x =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8     1     6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3     5     7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4     9     2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629" y="4700529"/>
            <a:ext cx="3799114" cy="120071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ysClr val="windowText" lastClr="000000"/>
                </a:solidFill>
              </a:rPr>
              <a:t>% Access one column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ysClr val="windowText" lastClr="000000"/>
                </a:solidFill>
              </a:rPr>
              <a:t>&gt;&gt; y = x(:, 1);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06093" y="1980809"/>
            <a:ext cx="1779813" cy="9470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886699" y="4700529"/>
            <a:ext cx="3581401" cy="120071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ysClr val="windowText" lastClr="000000"/>
                </a:solidFill>
              </a:rPr>
              <a:t>% Access one row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ysClr val="windowText" lastClr="000000"/>
                </a:solidFill>
              </a:rPr>
              <a:t>&gt;&gt; y = x(1, :);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402033" y="2081511"/>
            <a:ext cx="1289958" cy="2003080"/>
            <a:chOff x="4441371" y="2070213"/>
            <a:chExt cx="1289958" cy="2003080"/>
          </a:xfrm>
        </p:grpSpPr>
        <p:sp>
          <p:nvSpPr>
            <p:cNvPr id="14" name="Rounded Rectangle 13"/>
            <p:cNvSpPr/>
            <p:nvPr/>
          </p:nvSpPr>
          <p:spPr>
            <a:xfrm>
              <a:off x="4441371" y="2070213"/>
              <a:ext cx="1289958" cy="308655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441371" y="2919751"/>
              <a:ext cx="1289958" cy="308655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441371" y="3764638"/>
              <a:ext cx="1289958" cy="308655"/>
            </a:xfrm>
            <a:prstGeom prst="round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97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Techniques for Improving </a:t>
            </a:r>
            <a:r>
              <a:rPr lang="en-US" dirty="0" smtClean="0">
                <a:hlinkClick r:id="rId2"/>
              </a:rPr>
              <a:t>Performance</a:t>
            </a:r>
            <a:r>
              <a:rPr lang="en-US" dirty="0" smtClean="0"/>
              <a:t> by </a:t>
            </a:r>
            <a:r>
              <a:rPr lang="en-US" dirty="0" err="1" smtClean="0"/>
              <a:t>Mathwork</a:t>
            </a:r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Writing Fast Matlab Code</a:t>
            </a:r>
            <a:r>
              <a:rPr lang="en-US" dirty="0" smtClean="0"/>
              <a:t> by Pascal </a:t>
            </a:r>
            <a:r>
              <a:rPr lang="en-US" dirty="0" err="1" smtClean="0"/>
              <a:t>Getreuer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Guidelines for writing clean and fast code in MATLAB</a:t>
            </a:r>
            <a:r>
              <a:rPr lang="en-US" dirty="0" smtClean="0"/>
              <a:t> by Nico </a:t>
            </a:r>
            <a:r>
              <a:rPr lang="en-US" dirty="0" err="1" smtClean="0"/>
              <a:t>Schlömer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www.slideshare.net/UNISTSupercomputingCenter/speeding-upmatlabapplications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http://www.matlabtips.com/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Copy-on-Write (</a:t>
            </a:r>
            <a:r>
              <a:rPr lang="en-US" dirty="0"/>
              <a:t>COW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&gt;&gt; n = 500;</a:t>
            </a:r>
          </a:p>
          <a:p>
            <a:pPr marL="0" indent="0">
              <a:buNone/>
            </a:pPr>
            <a:r>
              <a:rPr lang="en-US" dirty="0" smtClean="0"/>
              <a:t>&gt;&gt; A = randn(</a:t>
            </a:r>
            <a:r>
              <a:rPr lang="en-US" dirty="0" err="1" smtClean="0"/>
              <a:t>n,n,n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58940" y="5795787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0.4794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378755" y="5795787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0.0940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49" y="3187623"/>
            <a:ext cx="4059328" cy="249050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064" y="3187623"/>
            <a:ext cx="4059328" cy="249050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078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&gt;&gt; n </a:t>
            </a:r>
            <a:r>
              <a:rPr lang="en-US" dirty="0"/>
              <a:t>= 2000;</a:t>
            </a:r>
          </a:p>
          <a:p>
            <a:pPr marL="0" indent="0">
              <a:buNone/>
            </a:pPr>
            <a:r>
              <a:rPr lang="en-US" dirty="0" smtClean="0"/>
              <a:t>&gt;&gt; </a:t>
            </a:r>
            <a:r>
              <a:rPr lang="en-US" dirty="0" err="1" smtClean="0"/>
              <a:t>lowerBound</a:t>
            </a:r>
            <a:r>
              <a:rPr lang="en-US" dirty="0" smtClean="0"/>
              <a:t> </a:t>
            </a:r>
            <a:r>
              <a:rPr lang="en-US" dirty="0"/>
              <a:t>=  0;</a:t>
            </a:r>
          </a:p>
          <a:p>
            <a:pPr marL="0" indent="0">
              <a:buNone/>
            </a:pPr>
            <a:r>
              <a:rPr lang="en-US" dirty="0" smtClean="0"/>
              <a:t>&gt;&gt; </a:t>
            </a:r>
            <a:r>
              <a:rPr lang="en-US" dirty="0" err="1" smtClean="0"/>
              <a:t>upperBound</a:t>
            </a:r>
            <a:r>
              <a:rPr lang="en-US" dirty="0" smtClean="0"/>
              <a:t> </a:t>
            </a:r>
            <a:r>
              <a:rPr lang="en-US" dirty="0"/>
              <a:t>=  1;</a:t>
            </a:r>
          </a:p>
          <a:p>
            <a:pPr marL="0" indent="0">
              <a:buNone/>
            </a:pPr>
            <a:r>
              <a:rPr lang="en-US" dirty="0" smtClean="0"/>
              <a:t>&gt;&gt; A  </a:t>
            </a:r>
            <a:r>
              <a:rPr lang="en-US" dirty="0"/>
              <a:t>= randn(</a:t>
            </a:r>
            <a:r>
              <a:rPr lang="en-US" dirty="0" err="1"/>
              <a:t>n,n</a:t>
            </a:r>
            <a:r>
              <a:rPr lang="en-US" dirty="0"/>
              <a:t>);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40334"/>
            <a:ext cx="4094644" cy="2084546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603038" y="6024880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0.0121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024549" y="6024880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0.1285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47" y="4186158"/>
            <a:ext cx="4247728" cy="159289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605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</a:t>
            </a:r>
            <a:r>
              <a:rPr lang="en-US" dirty="0" smtClean="0"/>
              <a:t>Average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an N-sample </a:t>
            </a:r>
            <a:r>
              <a:rPr lang="en-US" dirty="0"/>
              <a:t>moving average of x</a:t>
            </a:r>
          </a:p>
          <a:p>
            <a:pPr marL="0" indent="0">
              <a:buNone/>
            </a:pPr>
            <a:r>
              <a:rPr lang="en-US" dirty="0" smtClean="0"/>
              <a:t>&gt;&gt; n </a:t>
            </a:r>
            <a:r>
              <a:rPr lang="en-US" dirty="0"/>
              <a:t>= </a:t>
            </a:r>
            <a:r>
              <a:rPr lang="en-US" dirty="0" smtClean="0"/>
              <a:t>1e7;</a:t>
            </a:r>
          </a:p>
          <a:p>
            <a:pPr marL="0" indent="0">
              <a:buNone/>
            </a:pPr>
            <a:r>
              <a:rPr lang="en-US" dirty="0" smtClean="0"/>
              <a:t>&gt;&gt; N </a:t>
            </a:r>
            <a:r>
              <a:rPr lang="en-US" dirty="0"/>
              <a:t>= </a:t>
            </a:r>
            <a:r>
              <a:rPr lang="en-US" dirty="0" smtClean="0"/>
              <a:t>1000;</a:t>
            </a:r>
          </a:p>
          <a:p>
            <a:pPr marL="0" indent="0">
              <a:buNone/>
            </a:pPr>
            <a:r>
              <a:rPr lang="en-US" dirty="0" smtClean="0"/>
              <a:t>&gt;&gt; x </a:t>
            </a:r>
            <a:r>
              <a:rPr lang="en-US" dirty="0"/>
              <a:t>= </a:t>
            </a:r>
            <a:r>
              <a:rPr lang="en-US" dirty="0" err="1"/>
              <a:t>randn</a:t>
            </a:r>
            <a:r>
              <a:rPr lang="en-US" dirty="0"/>
              <a:t>(n,1);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8" y="4116865"/>
            <a:ext cx="5041339" cy="141376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595" y="4095281"/>
            <a:ext cx="6129918" cy="143535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69564" y="5691577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3.2285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236838" y="5691576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0.3847 </a:t>
            </a:r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07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min/max </a:t>
            </a:r>
            <a:r>
              <a:rPr lang="en-US" dirty="0" smtClean="0"/>
              <a:t>of </a:t>
            </a:r>
            <a:r>
              <a:rPr lang="en-US" dirty="0"/>
              <a:t>a matrix or N-d array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&gt;&gt; n </a:t>
            </a:r>
            <a:r>
              <a:rPr lang="en-US" sz="3200" dirty="0"/>
              <a:t>= </a:t>
            </a:r>
            <a:r>
              <a:rPr lang="en-US" sz="3200" dirty="0" smtClean="0"/>
              <a:t>500;</a:t>
            </a:r>
          </a:p>
          <a:p>
            <a:pPr marL="0" indent="0">
              <a:buNone/>
            </a:pPr>
            <a:r>
              <a:rPr lang="en-US" sz="3200" dirty="0" smtClean="0"/>
              <a:t>&gt;&gt; A </a:t>
            </a:r>
            <a:r>
              <a:rPr lang="en-US" sz="3200" dirty="0"/>
              <a:t>= </a:t>
            </a:r>
            <a:r>
              <a:rPr lang="en-US" sz="3200" dirty="0" err="1"/>
              <a:t>randn</a:t>
            </a:r>
            <a:r>
              <a:rPr lang="en-US" sz="3200" dirty="0"/>
              <a:t>(</a:t>
            </a:r>
            <a:r>
              <a:rPr lang="en-US" sz="3200" dirty="0" err="1"/>
              <a:t>n,n,n</a:t>
            </a:r>
            <a:r>
              <a:rPr lang="en-US" sz="3200" dirty="0"/>
              <a:t>);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8" y="3048403"/>
            <a:ext cx="7724458" cy="16515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18" y="4960308"/>
            <a:ext cx="7724458" cy="166931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158879" y="3550991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0.5465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158879" y="5471798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0.1938 </a:t>
            </a:r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94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using MEX (</a:t>
            </a:r>
            <a:r>
              <a:rPr lang="en-US" dirty="0" err="1" smtClean="0"/>
              <a:t>Matlab</a:t>
            </a:r>
            <a:r>
              <a:rPr lang="en-US" dirty="0" smtClean="0"/>
              <a:t> Executable)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4789"/>
          </a:xfrm>
        </p:spPr>
        <p:txBody>
          <a:bodyPr>
            <a:normAutofit/>
          </a:bodyPr>
          <a:lstStyle/>
          <a:p>
            <a:r>
              <a:rPr lang="en-US" dirty="0" smtClean="0"/>
              <a:t>Call </a:t>
            </a:r>
            <a:r>
              <a:rPr lang="en-US" dirty="0"/>
              <a:t>your </a:t>
            </a:r>
            <a:r>
              <a:rPr lang="en-US" dirty="0" smtClean="0"/>
              <a:t>C</a:t>
            </a:r>
            <a:r>
              <a:rPr lang="en-US" dirty="0"/>
              <a:t>, C++, or Fortran </a:t>
            </a:r>
            <a:r>
              <a:rPr lang="en-US" dirty="0" smtClean="0"/>
              <a:t>codes from </a:t>
            </a:r>
            <a:r>
              <a:rPr lang="en-US" dirty="0"/>
              <a:t>the </a:t>
            </a:r>
            <a:r>
              <a:rPr lang="en-US" dirty="0" smtClean="0"/>
              <a:t>MATLAB</a:t>
            </a:r>
          </a:p>
          <a:p>
            <a:endParaRPr lang="en-US" dirty="0"/>
          </a:p>
          <a:p>
            <a:r>
              <a:rPr lang="en-US" dirty="0" smtClean="0"/>
              <a:t>Speed up specific subroutines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See </a:t>
            </a:r>
            <a:r>
              <a:rPr lang="en-US" sz="2400" dirty="0" smtClean="0">
                <a:hlinkClick r:id="rId2"/>
              </a:rPr>
              <a:t>http://www.mathworks.com/help/matlab/matlab_external/introducing-mex-files.html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4" y="2197695"/>
            <a:ext cx="3967843" cy="302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</a:t>
            </a:r>
            <a:r>
              <a:rPr lang="en-US" dirty="0" smtClean="0"/>
              <a:t>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MATLAB </a:t>
            </a:r>
            <a:r>
              <a:rPr lang="en-US" dirty="0"/>
              <a:t>Coder™ generates standalone C and C++ code from MATLAB</a:t>
            </a:r>
            <a:r>
              <a:rPr lang="en-US" baseline="30000" dirty="0"/>
              <a:t>®</a:t>
            </a:r>
            <a:r>
              <a:rPr lang="en-US" dirty="0"/>
              <a:t> code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See video </a:t>
            </a:r>
            <a:r>
              <a:rPr lang="en-US" dirty="0"/>
              <a:t>examples in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www.mathworks.com/products/matlab-coder/videos.html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http://www.mathworks.com/products/matlab-coder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DoubleClass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http://documents.epfl.ch/users/l/le/leuteneg/www/MATLABToolbox/DoubleClass.html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79" y="2445692"/>
            <a:ext cx="7455921" cy="43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parfor</a:t>
            </a:r>
            <a:r>
              <a:rPr lang="en-US" dirty="0" smtClean="0"/>
              <a:t> for </a:t>
            </a:r>
            <a:r>
              <a:rPr lang="en-US" dirty="0" smtClean="0"/>
              <a:t>parallel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Task independent</a:t>
            </a:r>
          </a:p>
          <a:p>
            <a:pPr lvl="1"/>
            <a:r>
              <a:rPr lang="en-US" dirty="0" smtClean="0"/>
              <a:t>Order independent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http://www.mathworks.com/products/parallel-computing/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500" y="1690688"/>
            <a:ext cx="6996300" cy="43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Processing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53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 err="1">
                <a:hlinkClick r:id="rId2"/>
              </a:rPr>
              <a:t>MatlabMPI</a:t>
            </a:r>
            <a:endParaRPr lang="en-US" dirty="0"/>
          </a:p>
          <a:p>
            <a:pPr fontAlgn="base"/>
            <a:r>
              <a:rPr lang="en-US" dirty="0">
                <a:hlinkClick r:id="rId3"/>
              </a:rPr>
              <a:t>multicore</a:t>
            </a:r>
            <a:endParaRPr lang="en-US" dirty="0"/>
          </a:p>
          <a:p>
            <a:pPr fontAlgn="base"/>
            <a:r>
              <a:rPr lang="en-US" dirty="0" err="1">
                <a:hlinkClick r:id="rId4"/>
              </a:rPr>
              <a:t>pMatlab</a:t>
            </a:r>
            <a:r>
              <a:rPr lang="en-US" dirty="0">
                <a:hlinkClick r:id="rId4"/>
              </a:rPr>
              <a:t>: Parallel Matlab Toolbox</a:t>
            </a:r>
            <a:endParaRPr lang="en-US" dirty="0"/>
          </a:p>
          <a:p>
            <a:pPr fontAlgn="base"/>
            <a:r>
              <a:rPr lang="en-US" dirty="0">
                <a:hlinkClick r:id="rId5"/>
              </a:rPr>
              <a:t>Parallel Computing Toolbox</a:t>
            </a:r>
            <a:r>
              <a:rPr lang="en-US" dirty="0"/>
              <a:t> (</a:t>
            </a:r>
            <a:r>
              <a:rPr lang="en-US" dirty="0" err="1"/>
              <a:t>Mathworks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hlinkClick r:id="rId6"/>
              </a:rPr>
              <a:t>Distributed Computing Server</a:t>
            </a:r>
            <a:r>
              <a:rPr lang="en-US" dirty="0"/>
              <a:t> (</a:t>
            </a:r>
            <a:r>
              <a:rPr lang="en-US" dirty="0" err="1"/>
              <a:t>Mathworks</a:t>
            </a:r>
            <a:r>
              <a:rPr lang="en-US" dirty="0"/>
              <a:t>)</a:t>
            </a:r>
          </a:p>
          <a:p>
            <a:pPr fontAlgn="base"/>
            <a:r>
              <a:rPr lang="en-US" dirty="0">
                <a:hlinkClick r:id="rId7"/>
              </a:rPr>
              <a:t>MATLAB plug-in for CUDA</a:t>
            </a:r>
            <a:r>
              <a:rPr lang="en-US" dirty="0"/>
              <a:t> (CUDA is a library that used an </a:t>
            </a:r>
            <a:r>
              <a:rPr lang="en-US" dirty="0" err="1"/>
              <a:t>nVidia</a:t>
            </a:r>
            <a:r>
              <a:rPr lang="en-US" dirty="0"/>
              <a:t> board</a:t>
            </a:r>
            <a:r>
              <a:rPr lang="en-US" dirty="0" smtClean="0"/>
              <a:t>)</a:t>
            </a:r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sz="2200" dirty="0" smtClean="0"/>
              <a:t>Source: </a:t>
            </a:r>
            <a:r>
              <a:rPr lang="en-US" sz="2200" dirty="0" smtClean="0">
                <a:hlinkClick r:id="rId8"/>
              </a:rPr>
              <a:t>http://www-h.eng.cam.ac.uk/help/tpl/programs/Matlab/faster_scripts.html</a:t>
            </a:r>
            <a:endParaRPr lang="en-US" sz="2200" dirty="0" smtClean="0"/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your 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13656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Awesome computer vision </a:t>
            </a:r>
            <a:r>
              <a:rPr lang="en-US" dirty="0" smtClean="0"/>
              <a:t>by </a:t>
            </a:r>
            <a:r>
              <a:rPr lang="en-US" dirty="0" smtClean="0">
                <a:hlinkClick r:id="rId3"/>
              </a:rPr>
              <a:t>Jia-Bin Huang</a:t>
            </a:r>
            <a:endParaRPr lang="en-US" dirty="0" smtClean="0"/>
          </a:p>
          <a:p>
            <a:pPr lvl="1"/>
            <a:r>
              <a:rPr lang="en-US" dirty="0" smtClean="0"/>
              <a:t>A curated list of computer vision resources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hlinkClick r:id="rId4"/>
              </a:rPr>
              <a:t>VLFeat</a:t>
            </a:r>
            <a:endParaRPr lang="en-US" dirty="0" smtClean="0"/>
          </a:p>
          <a:p>
            <a:pPr lvl="1"/>
            <a:r>
              <a:rPr lang="en-US" dirty="0"/>
              <a:t>features extraction and </a:t>
            </a:r>
            <a:r>
              <a:rPr lang="en-US" dirty="0" smtClean="0"/>
              <a:t>matching, segmentation, clustering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hlinkClick r:id="rId5"/>
              </a:rPr>
              <a:t>Piotr's Computer Vision Matlab Toolbox</a:t>
            </a:r>
            <a:endParaRPr lang="en-US" dirty="0" smtClean="0"/>
          </a:p>
          <a:p>
            <a:pPr lvl="1"/>
            <a:r>
              <a:rPr lang="en-US" dirty="0" smtClean="0"/>
              <a:t>Filters, channels, detectors, image/video manipulation</a:t>
            </a:r>
          </a:p>
          <a:p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OpenCV</a:t>
            </a:r>
            <a:r>
              <a:rPr lang="en-US" dirty="0" smtClean="0"/>
              <a:t>  (</a:t>
            </a:r>
            <a:r>
              <a:rPr lang="en-US" dirty="0" smtClean="0">
                <a:hlinkClick r:id="rId7"/>
              </a:rPr>
              <a:t>MexOpenCV</a:t>
            </a:r>
            <a:r>
              <a:rPr lang="en-US" dirty="0" smtClean="0"/>
              <a:t> by Kota Yamaguchi)</a:t>
            </a:r>
          </a:p>
          <a:p>
            <a:pPr lvl="1"/>
            <a:r>
              <a:rPr lang="en-US" dirty="0" smtClean="0"/>
              <a:t>General purpose computer vision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0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Helps uncover </a:t>
            </a:r>
            <a:r>
              <a:rPr lang="en-US" dirty="0"/>
              <a:t>performance problems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zh-TW" dirty="0" smtClean="0"/>
              <a:t>Timing functions: </a:t>
            </a:r>
          </a:p>
          <a:p>
            <a:pPr lvl="1"/>
            <a:r>
              <a:rPr lang="en-US" dirty="0" smtClean="0"/>
              <a:t>tic, </a:t>
            </a:r>
            <a:r>
              <a:rPr lang="en-US" dirty="0" err="1" smtClean="0"/>
              <a:t>toc</a:t>
            </a:r>
            <a:endParaRPr lang="en-US" dirty="0" smtClean="0"/>
          </a:p>
          <a:p>
            <a:r>
              <a:rPr lang="en-US" sz="2400" dirty="0" smtClean="0"/>
              <a:t>The following timings were measured on </a:t>
            </a:r>
            <a:br>
              <a:rPr lang="en-US" sz="2400" dirty="0" smtClean="0"/>
            </a:br>
            <a:r>
              <a:rPr lang="en-US" sz="2400" dirty="0" smtClean="0"/>
              <a:t>- CPU i5 1.7 GHz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- 4 GB RAM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www.mathworks.com/help/matlab/ref/profile.html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65" y="2514759"/>
            <a:ext cx="5851638" cy="1344295"/>
          </a:xfrm>
          <a:prstGeom prst="rect">
            <a:avLst/>
          </a:prstGeom>
        </p:spPr>
      </p:pic>
      <p:pic>
        <p:nvPicPr>
          <p:cNvPr id="1026" name="Picture 2" descr="http://www.mathworks.com/help/matlab/matlab_prog/tuning_refining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79" y="1911429"/>
            <a:ext cx="4974060" cy="38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Pre-allocation Memory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66694" y="5238809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3.3071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88086" y="1572268"/>
            <a:ext cx="273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&gt;&gt; n = 1000;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79862" y="5238809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2.1804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5432931" y="5238809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2.5148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5" y="2539984"/>
            <a:ext cx="4063116" cy="2377440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20" y="2539985"/>
            <a:ext cx="3585777" cy="2377440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506" y="2539984"/>
            <a:ext cx="3650211" cy="2377440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Memory </a:t>
            </a:r>
            <a:r>
              <a:rPr lang="en-US" altLang="zh-TW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175" y="1826349"/>
            <a:ext cx="2966357" cy="1995261"/>
          </a:xfrm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&gt;&gt; x = 4;</a:t>
            </a:r>
          </a:p>
          <a:p>
            <a:pPr marL="0" indent="0">
              <a:buNone/>
            </a:pPr>
            <a:r>
              <a:rPr lang="en-US" dirty="0" smtClean="0"/>
              <a:t>&gt;&gt; x(2) = 7;</a:t>
            </a:r>
          </a:p>
          <a:p>
            <a:pPr marL="0" indent="0">
              <a:buNone/>
            </a:pPr>
            <a:r>
              <a:rPr lang="en-US" dirty="0" smtClean="0"/>
              <a:t>&gt;&gt; x(3) = 12;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63165" y="1826349"/>
            <a:ext cx="3390900" cy="199526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&gt;&gt; x = zeros(3,1);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&gt;&gt; x = 4;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&gt;&gt; x(2) = 7;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&gt;&gt; x(3) = 12;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87" y="4082284"/>
            <a:ext cx="5452934" cy="241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063" y="4082284"/>
            <a:ext cx="5133104" cy="24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0135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http://www.mathworks.com/help/matlab/matlab_prog/vectorization.html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91" y="2176128"/>
            <a:ext cx="4832250" cy="2199507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38038" y="4966293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2.1804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464" y="1889525"/>
            <a:ext cx="4257093" cy="2772712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399106" y="4953134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0.0157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121052" y="5411235"/>
            <a:ext cx="2584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</a:rPr>
              <a:t>139x faster!</a:t>
            </a:r>
            <a:endParaRPr lang="en-US" sz="4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Vectorization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81657" cy="5032376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 smtClean="0"/>
              <a:t>Appearance</a:t>
            </a:r>
          </a:p>
          <a:p>
            <a:pPr lvl="1" fontAlgn="base"/>
            <a:r>
              <a:rPr lang="en-US" sz="2800" dirty="0" smtClean="0"/>
              <a:t>more </a:t>
            </a:r>
            <a:r>
              <a:rPr lang="en-US" sz="2800" dirty="0"/>
              <a:t>like the mathematical </a:t>
            </a:r>
            <a:r>
              <a:rPr lang="en-US" sz="2800" dirty="0" smtClean="0"/>
              <a:t>expressions, easier </a:t>
            </a:r>
            <a:r>
              <a:rPr lang="en-US" sz="2800" dirty="0"/>
              <a:t>to understand.</a:t>
            </a:r>
          </a:p>
          <a:p>
            <a:pPr fontAlgn="base"/>
            <a:r>
              <a:rPr lang="en-US" sz="3600" dirty="0"/>
              <a:t>Less Error </a:t>
            </a:r>
            <a:r>
              <a:rPr lang="en-US" sz="3600" dirty="0" smtClean="0"/>
              <a:t>Prone</a:t>
            </a:r>
          </a:p>
          <a:p>
            <a:pPr lvl="1" fontAlgn="base"/>
            <a:r>
              <a:rPr lang="en-US" sz="2800" dirty="0" smtClean="0"/>
              <a:t>Vectorized </a:t>
            </a:r>
            <a:r>
              <a:rPr lang="en-US" sz="2800" dirty="0"/>
              <a:t>code is often </a:t>
            </a:r>
            <a:r>
              <a:rPr lang="en-US" sz="2800" dirty="0" smtClean="0"/>
              <a:t>shorter.</a:t>
            </a:r>
          </a:p>
          <a:p>
            <a:pPr lvl="1" fontAlgn="base"/>
            <a:r>
              <a:rPr lang="en-US" sz="2800" dirty="0" smtClean="0"/>
              <a:t>Fewer </a:t>
            </a:r>
            <a:r>
              <a:rPr lang="en-US" sz="2800" dirty="0"/>
              <a:t>opportunities to introduce programming errors.</a:t>
            </a:r>
          </a:p>
          <a:p>
            <a:pPr fontAlgn="base"/>
            <a:r>
              <a:rPr lang="en-US" sz="3600" dirty="0"/>
              <a:t>Performance: </a:t>
            </a:r>
            <a:endParaRPr lang="en-US" sz="3600" dirty="0" smtClean="0"/>
          </a:p>
          <a:p>
            <a:pPr lvl="1" fontAlgn="base"/>
            <a:r>
              <a:rPr lang="en-US" sz="2800" dirty="0" smtClean="0"/>
              <a:t>Often </a:t>
            </a:r>
            <a:r>
              <a:rPr lang="en-US" sz="2800" dirty="0"/>
              <a:t>runs much faster than the corresponding code containing loops</a:t>
            </a:r>
            <a:r>
              <a:rPr lang="en-US" sz="2800" dirty="0" smtClean="0"/>
              <a:t>.</a:t>
            </a:r>
          </a:p>
          <a:p>
            <a:pPr lvl="1" fontAlgn="base"/>
            <a:endParaRPr lang="en-US" sz="2800" dirty="0"/>
          </a:p>
          <a:p>
            <a:pPr marL="0" indent="0" fontAlgn="base">
              <a:buNone/>
            </a:pPr>
            <a:r>
              <a:rPr lang="en-US" sz="2600" dirty="0"/>
              <a:t>See </a:t>
            </a:r>
            <a:r>
              <a:rPr lang="en-US" sz="2600" dirty="0" smtClean="0">
                <a:hlinkClick r:id="rId3"/>
              </a:rPr>
              <a:t>http</a:t>
            </a:r>
            <a:r>
              <a:rPr lang="en-US" sz="2600" dirty="0">
                <a:hlinkClick r:id="rId3"/>
              </a:rPr>
              <a:t>://</a:t>
            </a:r>
            <a:r>
              <a:rPr lang="en-US" sz="2600" dirty="0" smtClean="0">
                <a:hlinkClick r:id="rId3"/>
              </a:rPr>
              <a:t>www.mathworks.com/help/matlab/matlab_prog/vectorization.html</a:t>
            </a:r>
            <a:endParaRPr lang="en-US" sz="2600" dirty="0" smtClean="0"/>
          </a:p>
          <a:p>
            <a:pPr marL="457200" lvl="1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26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Singleton Expansion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Make each column in A zero mean</a:t>
            </a:r>
          </a:p>
          <a:p>
            <a:pPr marL="0" indent="0">
              <a:buNone/>
            </a:pPr>
            <a:r>
              <a:rPr lang="en-US" b="1" dirty="0" smtClean="0"/>
              <a:t>&gt;&gt; </a:t>
            </a:r>
            <a:r>
              <a:rPr lang="en-US" dirty="0" smtClean="0"/>
              <a:t>n1 </a:t>
            </a:r>
            <a:r>
              <a:rPr lang="en-US" dirty="0"/>
              <a:t>= 5000;</a:t>
            </a:r>
          </a:p>
          <a:p>
            <a:pPr marL="0" indent="0">
              <a:buNone/>
            </a:pPr>
            <a:r>
              <a:rPr lang="en-US" altLang="zh-TW" dirty="0" smtClean="0"/>
              <a:t>&gt;&gt;</a:t>
            </a:r>
            <a:r>
              <a:rPr lang="zh-TW" altLang="en-US" dirty="0" smtClean="0"/>
              <a:t> </a:t>
            </a:r>
            <a:r>
              <a:rPr lang="en-US" dirty="0" smtClean="0"/>
              <a:t>n2 </a:t>
            </a:r>
            <a:r>
              <a:rPr lang="en-US" dirty="0"/>
              <a:t>= </a:t>
            </a:r>
            <a:r>
              <a:rPr lang="en-US" dirty="0" smtClean="0"/>
              <a:t>10000;</a:t>
            </a:r>
          </a:p>
          <a:p>
            <a:pPr marL="0" indent="0">
              <a:buNone/>
            </a:pPr>
            <a:r>
              <a:rPr lang="en-US" altLang="zh-TW" dirty="0" smtClean="0"/>
              <a:t>&gt;&gt;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r>
              <a:rPr lang="en-US" dirty="0" smtClean="0"/>
              <a:t> </a:t>
            </a:r>
            <a:r>
              <a:rPr lang="zh-TW" altLang="en-US" dirty="0" smtClean="0"/>
              <a:t>  </a:t>
            </a:r>
            <a:r>
              <a:rPr lang="en-US" dirty="0" smtClean="0"/>
              <a:t>= </a:t>
            </a:r>
            <a:r>
              <a:rPr lang="en-US" dirty="0"/>
              <a:t>randn(n1, n2);</a:t>
            </a:r>
          </a:p>
          <a:p>
            <a:endParaRPr lang="en-US" b="0" i="0" u="none" strike="noStrike" baseline="0" dirty="0" smtClean="0"/>
          </a:p>
          <a:p>
            <a:endParaRPr lang="en-US" dirty="0"/>
          </a:p>
          <a:p>
            <a:endParaRPr lang="en-US" b="0" i="0" u="none" strike="noStrike" baseline="0" dirty="0" smtClean="0"/>
          </a:p>
          <a:p>
            <a:endParaRPr lang="en-US" dirty="0"/>
          </a:p>
          <a:p>
            <a:endParaRPr lang="en-US" b="0" i="0" u="none" strike="noStrike" baseline="0" dirty="0" smtClean="0"/>
          </a:p>
          <a:p>
            <a:endParaRPr lang="en-US" dirty="0" smtClean="0"/>
          </a:p>
          <a:p>
            <a:r>
              <a:rPr lang="en-US" sz="2200" dirty="0" smtClean="0"/>
              <a:t>See </a:t>
            </a:r>
            <a:r>
              <a:rPr lang="en-US" sz="2200" dirty="0">
                <a:hlinkClick r:id="rId2"/>
              </a:rPr>
              <a:t>http://blogs.mathworks.com/loren/2008/08/04/comparing-repmat-and-bsxfun-performance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endParaRPr lang="en-US" b="0" i="0" u="none" strike="noStrike" baseline="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627243"/>
            <a:ext cx="5237873" cy="978847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378" y="4627244"/>
            <a:ext cx="5070422" cy="978846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758940" y="5723137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0.2994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957616" y="5717412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0.2251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53679" y="2317105"/>
            <a:ext cx="6329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Why </a:t>
            </a:r>
            <a:r>
              <a:rPr lang="en-US" sz="2800" i="1" dirty="0" err="1" smtClean="0"/>
              <a:t>bsxfun</a:t>
            </a:r>
            <a:r>
              <a:rPr lang="en-US" sz="2800" i="1" dirty="0" smtClean="0"/>
              <a:t> is faster than </a:t>
            </a:r>
            <a:r>
              <a:rPr lang="en-US" sz="2800" i="1" dirty="0" err="1" smtClean="0"/>
              <a:t>repmat</a:t>
            </a:r>
            <a:r>
              <a:rPr lang="en-US" sz="2800" i="1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bsxfun</a:t>
            </a:r>
            <a:r>
              <a:rPr lang="en-US" sz="2800" dirty="0" smtClean="0"/>
              <a:t> handles replication of </a:t>
            </a:r>
            <a:r>
              <a:rPr lang="en-US" sz="2800" dirty="0"/>
              <a:t>the </a:t>
            </a:r>
            <a:r>
              <a:rPr lang="en-US" sz="2800" dirty="0" smtClean="0"/>
              <a:t>array implicitly, thus avoid memory allocation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Bsxfun</a:t>
            </a:r>
            <a:r>
              <a:rPr lang="en-US" sz="2800" dirty="0" smtClean="0"/>
              <a:t> supports multi-thread</a:t>
            </a:r>
          </a:p>
        </p:txBody>
      </p:sp>
    </p:spTree>
    <p:extLst>
      <p:ext uri="{BB962C8B-B14F-4D97-AF65-F5344CB8AC3E}">
        <p14:creationId xmlns:p14="http://schemas.microsoft.com/office/powerpoint/2010/main" val="8932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Loop, Vector and Boolean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5589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Make odd entries in vector v zero</a:t>
            </a:r>
            <a:endParaRPr lang="en-US" dirty="0" smtClean="0"/>
          </a:p>
          <a:p>
            <a:r>
              <a:rPr lang="en-US" dirty="0" smtClean="0"/>
              <a:t>n = 1e6;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www.mathworks.com/help/matlab/learn_matlab/array-indexing.html</a:t>
            </a:r>
            <a:endParaRPr lang="en-US" sz="2400" dirty="0" smtClean="0"/>
          </a:p>
          <a:p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Fast manipulation of multi-dimensional arrays in </a:t>
            </a:r>
            <a:r>
              <a:rPr lang="en-US" sz="2400" dirty="0" smtClean="0">
                <a:hlinkClick r:id="rId3"/>
              </a:rPr>
              <a:t>Matlab</a:t>
            </a:r>
            <a:r>
              <a:rPr lang="en-US" sz="2400" dirty="0" smtClean="0"/>
              <a:t> by </a:t>
            </a:r>
            <a:r>
              <a:rPr lang="en-US" sz="2400" dirty="0" smtClean="0">
                <a:hlinkClick r:id="rId4"/>
              </a:rPr>
              <a:t>Kevin Murphy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874060"/>
            <a:ext cx="3381387" cy="2285033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0659" y="2874060"/>
            <a:ext cx="3383543" cy="2336966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997" y="2874060"/>
            <a:ext cx="3600659" cy="2319655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03628" y="5193715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0.3772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35027" y="5211026"/>
            <a:ext cx="172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0.0081 </a:t>
            </a:r>
            <a:r>
              <a:rPr lang="en-US" sz="3600" dirty="0" smtClean="0"/>
              <a:t>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790116" y="5214936"/>
            <a:ext cx="1822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0.0130 </a:t>
            </a:r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59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767</Words>
  <Application>Microsoft Office PowerPoint</Application>
  <PresentationFormat>Widescreen</PresentationFormat>
  <Paragraphs>253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Helvetica Neue</vt:lpstr>
      <vt:lpstr>新細明體</vt:lpstr>
      <vt:lpstr>Arial</vt:lpstr>
      <vt:lpstr>Calibri Light</vt:lpstr>
      <vt:lpstr>Courier New</vt:lpstr>
      <vt:lpstr>Office Theme</vt:lpstr>
      <vt:lpstr>Writing Fast MATLAB Code</vt:lpstr>
      <vt:lpstr>Resources</vt:lpstr>
      <vt:lpstr>Using the Profiler</vt:lpstr>
      <vt:lpstr>Pre-allocation Memory</vt:lpstr>
      <vt:lpstr>Reducing Memory Operations</vt:lpstr>
      <vt:lpstr>Vectorization</vt:lpstr>
      <vt:lpstr>Using Vectorization</vt:lpstr>
      <vt:lpstr>Binary Singleton Expansion Function</vt:lpstr>
      <vt:lpstr>Loop, Vector and Boolean Indexing</vt:lpstr>
      <vt:lpstr>Solving Linear Equation System</vt:lpstr>
      <vt:lpstr>Dense and Sparse Matrices</vt:lpstr>
      <vt:lpstr>Repeated solution of an equation system with the same matrix</vt:lpstr>
      <vt:lpstr>Iterative Methods for Larger Problems</vt:lpstr>
      <vt:lpstr>Solving Ax = b when A is a Special Matrix</vt:lpstr>
      <vt:lpstr>In-place Computation</vt:lpstr>
      <vt:lpstr>Inlining Simple Functions</vt:lpstr>
      <vt:lpstr>Using the Right Type of Data</vt:lpstr>
      <vt:lpstr>Matlab Organize its Arrays as Column-Major</vt:lpstr>
      <vt:lpstr>Column-Major Memory Storage</vt:lpstr>
      <vt:lpstr>Copy-on-Write (COW)</vt:lpstr>
      <vt:lpstr>Clip values</vt:lpstr>
      <vt:lpstr>Moving Average Filter</vt:lpstr>
      <vt:lpstr>Find the min/max of a matrix or N-d array </vt:lpstr>
      <vt:lpstr>Acceleration using MEX (Matlab Executable)</vt:lpstr>
      <vt:lpstr>MATLAB Coder</vt:lpstr>
      <vt:lpstr>DoubleClass</vt:lpstr>
      <vt:lpstr>parfor for parallel processing</vt:lpstr>
      <vt:lpstr>Parallel Processing in Matlab</vt:lpstr>
      <vt:lpstr>Resources for your final project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Fast Matlab Code</dc:title>
  <dc:creator>Huang Jia-Bin</dc:creator>
  <cp:lastModifiedBy>Huang Jia-Bin</cp:lastModifiedBy>
  <cp:revision>67</cp:revision>
  <dcterms:created xsi:type="dcterms:W3CDTF">2015-02-14T00:49:29Z</dcterms:created>
  <dcterms:modified xsi:type="dcterms:W3CDTF">2015-02-15T20:06:27Z</dcterms:modified>
</cp:coreProperties>
</file>