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5"/>
  </p:notesMasterIdLst>
  <p:sldIdLst>
    <p:sldId id="261" r:id="rId2"/>
    <p:sldId id="282" r:id="rId3"/>
    <p:sldId id="284" r:id="rId4"/>
    <p:sldId id="263" r:id="rId5"/>
    <p:sldId id="277" r:id="rId6"/>
    <p:sldId id="273" r:id="rId7"/>
    <p:sldId id="285" r:id="rId8"/>
    <p:sldId id="274" r:id="rId9"/>
    <p:sldId id="287" r:id="rId10"/>
    <p:sldId id="269" r:id="rId11"/>
    <p:sldId id="286" r:id="rId12"/>
    <p:sldId id="288" r:id="rId13"/>
    <p:sldId id="289"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6"/>
    <p:restoredTop sz="94705"/>
  </p:normalViewPr>
  <p:slideViewPr>
    <p:cSldViewPr snapToGrid="0" snapToObjects="1">
      <p:cViewPr varScale="1">
        <p:scale>
          <a:sx n="94" d="100"/>
          <a:sy n="94" d="100"/>
        </p:scale>
        <p:origin x="2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7E8D47-EF63-44FA-A8DA-5D6258BF4DA4}" type="datetimeFigureOut">
              <a:rPr lang="en-US" smtClean="0"/>
              <a:t>2/15/2024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74B36D-CA77-4614-A411-742E2BB161AE}" type="slidenum">
              <a:rPr lang="en-US" smtClean="0"/>
              <a:t>‹#›</a:t>
            </a:fld>
            <a:endParaRPr lang="en-US"/>
          </a:p>
        </p:txBody>
      </p:sp>
    </p:spTree>
    <p:extLst>
      <p:ext uri="{BB962C8B-B14F-4D97-AF65-F5344CB8AC3E}">
        <p14:creationId xmlns:p14="http://schemas.microsoft.com/office/powerpoint/2010/main" val="75418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4B36D-CA77-4614-A411-742E2BB161AE}" type="slidenum">
              <a:rPr lang="en-US" smtClean="0"/>
              <a:t>10</a:t>
            </a:fld>
            <a:endParaRPr lang="en-US"/>
          </a:p>
        </p:txBody>
      </p:sp>
    </p:spTree>
    <p:extLst>
      <p:ext uri="{BB962C8B-B14F-4D97-AF65-F5344CB8AC3E}">
        <p14:creationId xmlns:p14="http://schemas.microsoft.com/office/powerpoint/2010/main" val="1235191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5505750" cy="1607675"/>
          </a:xfrm>
          <a:prstGeom prst="rect">
            <a:avLst/>
          </a:prstGeom>
        </p:spPr>
        <p:txBody>
          <a:bodyPr/>
          <a:lstStyle>
            <a:lvl1pPr algn="l">
              <a:defRPr>
                <a:solidFill>
                  <a:schemeClr val="bg2"/>
                </a:solidFill>
                <a:latin typeface="+mj-lt"/>
              </a:defRPr>
            </a:lvl1pPr>
          </a:lstStyle>
          <a:p>
            <a:r>
              <a:rPr lang="en-US"/>
              <a:t>Click to edit Master title style</a:t>
            </a:r>
            <a:endParaRPr lang="en-US" dirty="0"/>
          </a:p>
        </p:txBody>
      </p:sp>
      <p:sp>
        <p:nvSpPr>
          <p:cNvPr id="4" name="Content Placeholder 3"/>
          <p:cNvSpPr>
            <a:spLocks noGrp="1"/>
          </p:cNvSpPr>
          <p:nvPr>
            <p:ph sz="quarter" idx="10" hasCustomPrompt="1"/>
          </p:nvPr>
        </p:nvSpPr>
        <p:spPr>
          <a:xfrm>
            <a:off x="628650" y="1973263"/>
            <a:ext cx="2964150" cy="1374775"/>
          </a:xfrm>
          <a:prstGeom prst="rect">
            <a:avLst/>
          </a:prstGeom>
        </p:spPr>
        <p:txBody>
          <a:bodyPr/>
          <a:lstStyle>
            <a:lvl1pPr marL="0" indent="0">
              <a:buNone/>
              <a:defRPr sz="1400" b="1">
                <a:latin typeface="+mn-lt"/>
              </a:defRPr>
            </a:lvl1pPr>
            <a:lvl2pPr marL="457200" indent="0">
              <a:buNone/>
              <a:defRPr sz="1800">
                <a:latin typeface="+mn-lt"/>
              </a:defRPr>
            </a:lvl2pPr>
            <a:lvl3pPr marL="914400" indent="0">
              <a:buNone/>
              <a:defRPr sz="1800">
                <a:latin typeface="+mn-lt"/>
              </a:defRPr>
            </a:lvl3pPr>
            <a:lvl4pPr marL="1371600" indent="0">
              <a:buNone/>
              <a:defRPr sz="1800">
                <a:latin typeface="+mn-lt"/>
              </a:defRPr>
            </a:lvl4pPr>
            <a:lvl5pPr marL="1828800" indent="0">
              <a:buNone/>
              <a:defRPr sz="1800">
                <a:latin typeface="+mn-lt"/>
              </a:defRPr>
            </a:lvl5pPr>
          </a:lstStyle>
          <a:p>
            <a:pPr lvl="0"/>
            <a:r>
              <a:rPr lang="en-US" dirty="0"/>
              <a:t>Name</a:t>
            </a:r>
          </a:p>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011236"/>
            <a:ext cx="1835876" cy="318662"/>
          </a:xfrm>
          <a:prstGeom prst="rect">
            <a:avLst/>
          </a:prstGeom>
        </p:spPr>
      </p:pic>
    </p:spTree>
    <p:extLst>
      <p:ext uri="{BB962C8B-B14F-4D97-AF65-F5344CB8AC3E}">
        <p14:creationId xmlns:p14="http://schemas.microsoft.com/office/powerpoint/2010/main" val="3055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274638"/>
            <a:ext cx="8305800" cy="1143000"/>
          </a:xfrm>
          <a:prstGeom prst="rect">
            <a:avLst/>
          </a:prstGeom>
        </p:spPr>
        <p:txBody>
          <a:bodyPr/>
          <a:lstStyle/>
          <a:p>
            <a:pPr algn="l"/>
            <a:r>
              <a:rPr lang="en-US">
                <a:solidFill>
                  <a:srgbClr val="131F33"/>
                </a:solidFill>
              </a:rPr>
              <a:t>Click to edit Master title style</a:t>
            </a:r>
            <a:endParaRPr lang="en-US" dirty="0">
              <a:solidFill>
                <a:srgbClr val="131F33"/>
              </a:solidFill>
            </a:endParaRPr>
          </a:p>
        </p:txBody>
      </p:sp>
      <p:sp>
        <p:nvSpPr>
          <p:cNvPr id="5" name="Content Placeholder 2"/>
          <p:cNvSpPr>
            <a:spLocks noGrp="1"/>
          </p:cNvSpPr>
          <p:nvPr>
            <p:ph idx="1"/>
          </p:nvPr>
        </p:nvSpPr>
        <p:spPr>
          <a:xfrm>
            <a:off x="381000" y="1600200"/>
            <a:ext cx="8305800" cy="4525963"/>
          </a:xfrm>
          <a:prstGeom prst="rect">
            <a:avLst/>
          </a:prstGeom>
        </p:spPr>
        <p:txBody>
          <a:bodyPr/>
          <a:lstStyle/>
          <a:p>
            <a:pPr lvl="0" defTabSz="914400">
              <a:buFont typeface="Wingdings" charset="0"/>
              <a:buChar char=""/>
            </a:pPr>
            <a:r>
              <a:rPr lang="en-US" sz="2000">
                <a:solidFill>
                  <a:schemeClr val="bg1">
                    <a:lumMod val="50000"/>
                  </a:schemeClr>
                </a:solidFill>
                <a:latin typeface="Georgia"/>
                <a:cs typeface="Georgia"/>
              </a:rPr>
              <a:t>Click to edit Master text styles</a:t>
            </a:r>
          </a:p>
          <a:p>
            <a:pPr lvl="1" defTabSz="914400">
              <a:buFont typeface="Wingdings" charset="0"/>
              <a:buChar char=""/>
            </a:pPr>
            <a:r>
              <a:rPr lang="en-US" sz="2000">
                <a:solidFill>
                  <a:schemeClr val="bg1">
                    <a:lumMod val="50000"/>
                  </a:schemeClr>
                </a:solidFill>
                <a:latin typeface="Georgia"/>
                <a:cs typeface="Georgia"/>
              </a:rPr>
              <a:t>Second level</a:t>
            </a:r>
          </a:p>
          <a:p>
            <a:pPr lvl="2" defTabSz="914400">
              <a:buFont typeface="Wingdings" charset="0"/>
              <a:buChar char=""/>
            </a:pPr>
            <a:r>
              <a:rPr lang="en-US" sz="2000">
                <a:solidFill>
                  <a:schemeClr val="bg1">
                    <a:lumMod val="50000"/>
                  </a:schemeClr>
                </a:solidFill>
                <a:latin typeface="Georgia"/>
                <a:cs typeface="Georgia"/>
              </a:rPr>
              <a:t>Third level</a:t>
            </a:r>
          </a:p>
          <a:p>
            <a:pPr lvl="3" defTabSz="914400">
              <a:buFont typeface="Wingdings" charset="0"/>
              <a:buChar char=""/>
            </a:pPr>
            <a:r>
              <a:rPr lang="en-US" sz="2000">
                <a:solidFill>
                  <a:schemeClr val="bg1">
                    <a:lumMod val="50000"/>
                  </a:schemeClr>
                </a:solidFill>
                <a:latin typeface="Georgia"/>
                <a:cs typeface="Georgia"/>
              </a:rPr>
              <a:t>Fourth level</a:t>
            </a:r>
          </a:p>
          <a:p>
            <a:pPr lvl="4" defTabSz="914400">
              <a:buFont typeface="Wingdings" charset="0"/>
              <a:buChar char=""/>
            </a:pPr>
            <a:r>
              <a:rPr lang="en-US" sz="2000">
                <a:solidFill>
                  <a:schemeClr val="bg1">
                    <a:lumMod val="50000"/>
                  </a:schemeClr>
                </a:solidFill>
                <a:latin typeface="Georgia"/>
                <a:cs typeface="Georgia"/>
              </a:rPr>
              <a:t>Fifth level</a:t>
            </a:r>
            <a:endParaRPr lang="en-US" sz="2000" dirty="0">
              <a:solidFill>
                <a:schemeClr val="bg1">
                  <a:lumMod val="50000"/>
                </a:schemeClr>
              </a:solidFill>
              <a:latin typeface="Georgia"/>
              <a:cs typeface="Georgia"/>
            </a:endParaRPr>
          </a:p>
        </p:txBody>
      </p:sp>
    </p:spTree>
    <p:extLst>
      <p:ext uri="{BB962C8B-B14F-4D97-AF65-F5344CB8AC3E}">
        <p14:creationId xmlns:p14="http://schemas.microsoft.com/office/powerpoint/2010/main" val="1782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81000" y="274638"/>
            <a:ext cx="5867400" cy="1143000"/>
          </a:xfrm>
          <a:prstGeom prst="rect">
            <a:avLst/>
          </a:prstGeom>
        </p:spPr>
        <p:txBody>
          <a:bodyPr/>
          <a:lstStyle/>
          <a:p>
            <a:pPr algn="l"/>
            <a:r>
              <a:rPr lang="en-US">
                <a:solidFill>
                  <a:srgbClr val="131F33"/>
                </a:solidFill>
              </a:rPr>
              <a:t>Click to edit Master title style</a:t>
            </a:r>
            <a:endParaRPr lang="en-US" dirty="0">
              <a:solidFill>
                <a:srgbClr val="131F33"/>
              </a:solidFill>
            </a:endParaRPr>
          </a:p>
        </p:txBody>
      </p:sp>
      <p:sp>
        <p:nvSpPr>
          <p:cNvPr id="5" name="Content Placeholder 2"/>
          <p:cNvSpPr>
            <a:spLocks noGrp="1"/>
          </p:cNvSpPr>
          <p:nvPr>
            <p:ph idx="1"/>
          </p:nvPr>
        </p:nvSpPr>
        <p:spPr>
          <a:xfrm>
            <a:off x="381000" y="1600200"/>
            <a:ext cx="5867400" cy="4525963"/>
          </a:xfrm>
          <a:prstGeom prst="rect">
            <a:avLst/>
          </a:prstGeom>
        </p:spPr>
        <p:txBody>
          <a:bodyPr/>
          <a:lstStyle/>
          <a:p>
            <a:pPr lvl="0" defTabSz="914400">
              <a:buFont typeface="Wingdings" charset="0"/>
              <a:buChar char=""/>
            </a:pPr>
            <a:r>
              <a:rPr lang="en-US" sz="2000">
                <a:solidFill>
                  <a:schemeClr val="bg1">
                    <a:lumMod val="50000"/>
                  </a:schemeClr>
                </a:solidFill>
                <a:latin typeface="Georgia"/>
                <a:cs typeface="Georgia"/>
              </a:rPr>
              <a:t>Click to edit Master text styles</a:t>
            </a:r>
          </a:p>
          <a:p>
            <a:pPr lvl="1" defTabSz="914400">
              <a:buFont typeface="Wingdings" charset="0"/>
              <a:buChar char=""/>
            </a:pPr>
            <a:r>
              <a:rPr lang="en-US" sz="2000">
                <a:solidFill>
                  <a:schemeClr val="bg1">
                    <a:lumMod val="50000"/>
                  </a:schemeClr>
                </a:solidFill>
                <a:latin typeface="Georgia"/>
                <a:cs typeface="Georgia"/>
              </a:rPr>
              <a:t>Second level</a:t>
            </a:r>
          </a:p>
          <a:p>
            <a:pPr lvl="2" defTabSz="914400">
              <a:buFont typeface="Wingdings" charset="0"/>
              <a:buChar char=""/>
            </a:pPr>
            <a:r>
              <a:rPr lang="en-US" sz="2000">
                <a:solidFill>
                  <a:schemeClr val="bg1">
                    <a:lumMod val="50000"/>
                  </a:schemeClr>
                </a:solidFill>
                <a:latin typeface="Georgia"/>
                <a:cs typeface="Georgia"/>
              </a:rPr>
              <a:t>Third level</a:t>
            </a:r>
          </a:p>
          <a:p>
            <a:pPr lvl="3" defTabSz="914400">
              <a:buFont typeface="Wingdings" charset="0"/>
              <a:buChar char=""/>
            </a:pPr>
            <a:r>
              <a:rPr lang="en-US" sz="2000">
                <a:solidFill>
                  <a:schemeClr val="bg1">
                    <a:lumMod val="50000"/>
                  </a:schemeClr>
                </a:solidFill>
                <a:latin typeface="Georgia"/>
                <a:cs typeface="Georgia"/>
              </a:rPr>
              <a:t>Fourth level</a:t>
            </a:r>
          </a:p>
          <a:p>
            <a:pPr lvl="4" defTabSz="914400">
              <a:buFont typeface="Wingdings" charset="0"/>
              <a:buChar char=""/>
            </a:pPr>
            <a:r>
              <a:rPr lang="en-US" sz="2000">
                <a:solidFill>
                  <a:schemeClr val="bg1">
                    <a:lumMod val="50000"/>
                  </a:schemeClr>
                </a:solidFill>
                <a:latin typeface="Georgia"/>
                <a:cs typeface="Georgia"/>
              </a:rPr>
              <a:t>Fifth level</a:t>
            </a:r>
            <a:endParaRPr lang="en-US" sz="2000" dirty="0">
              <a:solidFill>
                <a:schemeClr val="bg1">
                  <a:lumMod val="50000"/>
                </a:schemeClr>
              </a:solidFill>
              <a:latin typeface="Georgia"/>
              <a:cs typeface="Georgia"/>
            </a:endParaRPr>
          </a:p>
        </p:txBody>
      </p:sp>
    </p:spTree>
    <p:extLst>
      <p:ext uri="{BB962C8B-B14F-4D97-AF65-F5344CB8AC3E}">
        <p14:creationId xmlns:p14="http://schemas.microsoft.com/office/powerpoint/2010/main" val="34662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F53B5F-3046-EB39-5870-6C716D62AEC0}"/>
              </a:ext>
            </a:extLst>
          </p:cNvPr>
          <p:cNvSpPr>
            <a:spLocks noGrp="1"/>
          </p:cNvSpPr>
          <p:nvPr>
            <p:ph type="dt" sz="half" idx="10"/>
          </p:nvPr>
        </p:nvSpPr>
        <p:spPr/>
        <p:txBody>
          <a:bodyPr/>
          <a:lstStyle>
            <a:lvl1pPr>
              <a:defRPr/>
            </a:lvl1pPr>
          </a:lstStyle>
          <a:p>
            <a:pPr>
              <a:defRPr/>
            </a:pPr>
            <a:fld id="{3780FA4C-A603-4B5D-AF0D-EC19843A94EC}" type="datetimeFigureOut">
              <a:rPr lang="en-US"/>
              <a:pPr>
                <a:defRPr/>
              </a:pPr>
              <a:t>2/15/2024</a:t>
            </a:fld>
            <a:endParaRPr lang="en-US"/>
          </a:p>
        </p:txBody>
      </p:sp>
      <p:sp>
        <p:nvSpPr>
          <p:cNvPr id="5" name="Footer Placeholder 4">
            <a:extLst>
              <a:ext uri="{FF2B5EF4-FFF2-40B4-BE49-F238E27FC236}">
                <a16:creationId xmlns:a16="http://schemas.microsoft.com/office/drawing/2014/main" id="{39D50DAD-DF4E-0C72-F6B0-AB7983F8B9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26A31C-7339-B63B-C98E-CB840AB8EFF5}"/>
              </a:ext>
            </a:extLst>
          </p:cNvPr>
          <p:cNvSpPr>
            <a:spLocks noGrp="1"/>
          </p:cNvSpPr>
          <p:nvPr>
            <p:ph type="sldNum" sz="quarter" idx="12"/>
          </p:nvPr>
        </p:nvSpPr>
        <p:spPr/>
        <p:txBody>
          <a:bodyPr/>
          <a:lstStyle>
            <a:lvl1pPr>
              <a:defRPr/>
            </a:lvl1pPr>
          </a:lstStyle>
          <a:p>
            <a:pPr>
              <a:defRPr/>
            </a:pPr>
            <a:fld id="{8338DB34-CADB-4EC4-98AB-2FB0D6754537}" type="slidenum">
              <a:rPr lang="en-US" altLang="en-US"/>
              <a:pPr>
                <a:defRPr/>
              </a:pPr>
              <a:t>‹#›</a:t>
            </a:fld>
            <a:endParaRPr lang="en-US" altLang="en-US"/>
          </a:p>
        </p:txBody>
      </p:sp>
    </p:spTree>
    <p:extLst>
      <p:ext uri="{BB962C8B-B14F-4D97-AF65-F5344CB8AC3E}">
        <p14:creationId xmlns:p14="http://schemas.microsoft.com/office/powerpoint/2010/main" val="254727108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3291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egistrar.illinois.edu/academic-records/transcrip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cote.illinois.edu" TargetMode="External"/><Relationship Id="rId2" Type="http://schemas.openxmlformats.org/officeDocument/2006/relationships/hyperlink" Target="http://www.cote.illinois.edu/" TargetMode="External"/><Relationship Id="rId1" Type="http://schemas.openxmlformats.org/officeDocument/2006/relationships/slideLayout" Target="../slideLayouts/slideLayout2.xml"/><Relationship Id="rId4" Type="http://schemas.openxmlformats.org/officeDocument/2006/relationships/hyperlink" Target="mailto:SuzanneL@illinois.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rcraig@illinois.edu" TargetMode="External"/><Relationship Id="rId2" Type="http://schemas.openxmlformats.org/officeDocument/2006/relationships/hyperlink" Target="mailto:SuzanneL@illinoi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surveys.illinois.edu/sec/180355533"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hohulin2@illinoi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uzanneL@illinois.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800600" y="2224088"/>
            <a:ext cx="3990600" cy="2580825"/>
          </a:xfrm>
          <a:prstGeom prst="rect">
            <a:avLst/>
          </a:prstGeom>
        </p:spPr>
        <p:txBody>
          <a:bodyPr/>
          <a:lstStyle>
            <a:lvl1pPr marL="0" indent="0" algn="l" defTabSz="457200" rtl="0" eaLnBrk="1" latinLnBrk="0" hangingPunct="1">
              <a:spcBef>
                <a:spcPct val="20000"/>
              </a:spcBef>
              <a:buFont typeface="Arial"/>
              <a:buNone/>
              <a:defRPr sz="1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a:solidFill>
                  <a:schemeClr val="bg1"/>
                </a:solidFill>
                <a:latin typeface="Georgia" charset="0"/>
                <a:ea typeface="Georgia" charset="0"/>
                <a:cs typeface="Georgia" charset="0"/>
              </a:rPr>
              <a:t>Council on Teacher Education</a:t>
            </a:r>
          </a:p>
          <a:p>
            <a:endParaRPr lang="en-US" sz="4000"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34296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96139A02-A259-5540-6D91-E0C34C1CC6C7}"/>
              </a:ext>
            </a:extLst>
          </p:cNvPr>
          <p:cNvSpPr>
            <a:spLocks noGrp="1"/>
          </p:cNvSpPr>
          <p:nvPr>
            <p:ph idx="1"/>
          </p:nvPr>
        </p:nvSpPr>
        <p:spPr>
          <a:xfrm>
            <a:off x="381000" y="646177"/>
            <a:ext cx="8305800" cy="5230368"/>
          </a:xfrm>
        </p:spPr>
        <p:txBody>
          <a:bodyPr rtlCol="0">
            <a:normAutofit fontScale="92500" lnSpcReduction="10000"/>
          </a:bodyPr>
          <a:lstStyle/>
          <a:p>
            <a:pPr eaLnBrk="1" fontAlgn="auto" hangingPunct="1">
              <a:spcAft>
                <a:spcPts val="0"/>
              </a:spcAft>
              <a:defRPr/>
            </a:pPr>
            <a:r>
              <a:rPr lang="en-US" altLang="en-US" sz="2000" dirty="0">
                <a:latin typeface="Aptos" panose="020B0004020202020204" pitchFamily="34" charset="0"/>
              </a:rPr>
              <a:t>Email address:  Use your most often used, most reliable email address.  Do NOT use your UIUC address</a:t>
            </a:r>
          </a:p>
          <a:p>
            <a:pPr eaLnBrk="1" fontAlgn="auto" hangingPunct="1">
              <a:spcAft>
                <a:spcPts val="0"/>
              </a:spcAft>
              <a:defRPr/>
            </a:pPr>
            <a:r>
              <a:rPr lang="en-US" altLang="en-US" sz="2000" dirty="0">
                <a:latin typeface="Aptos" panose="020B0004020202020204" pitchFamily="34" charset="0"/>
              </a:rPr>
              <a:t>Cell phone number</a:t>
            </a:r>
          </a:p>
          <a:p>
            <a:pPr eaLnBrk="1" fontAlgn="auto" hangingPunct="1">
              <a:spcAft>
                <a:spcPts val="0"/>
              </a:spcAft>
              <a:defRPr/>
            </a:pPr>
            <a:r>
              <a:rPr lang="en-US" altLang="en-US" sz="2000" dirty="0">
                <a:latin typeface="Aptos" panose="020B0004020202020204" pitchFamily="34" charset="0"/>
              </a:rPr>
              <a:t>Degree period (should correlate with the term in which you are finishing your internship)</a:t>
            </a:r>
          </a:p>
          <a:p>
            <a:pPr eaLnBrk="1" fontAlgn="auto" hangingPunct="1">
              <a:spcAft>
                <a:spcPts val="0"/>
              </a:spcAft>
              <a:defRPr/>
            </a:pPr>
            <a:r>
              <a:rPr lang="en-US" altLang="en-US" sz="2000" dirty="0">
                <a:latin typeface="Aptos" panose="020B0004020202020204" pitchFamily="34" charset="0"/>
              </a:rPr>
              <a:t>Major (should fill in automatically) Select it.</a:t>
            </a:r>
          </a:p>
          <a:p>
            <a:pPr eaLnBrk="1" fontAlgn="auto" hangingPunct="1">
              <a:spcAft>
                <a:spcPts val="0"/>
              </a:spcAft>
              <a:defRPr/>
            </a:pPr>
            <a:r>
              <a:rPr lang="en-US" altLang="en-US" sz="2000" dirty="0">
                <a:latin typeface="Aptos" panose="020B0004020202020204" pitchFamily="34" charset="0"/>
              </a:rPr>
              <a:t>License (should fill in automatically )  Select it.</a:t>
            </a:r>
          </a:p>
          <a:p>
            <a:pPr eaLnBrk="1" fontAlgn="auto" hangingPunct="1">
              <a:spcAft>
                <a:spcPts val="0"/>
              </a:spcAft>
              <a:defRPr/>
            </a:pPr>
            <a:r>
              <a:rPr lang="en-US" altLang="en-US" sz="2000" dirty="0">
                <a:latin typeface="Aptos" panose="020B0004020202020204" pitchFamily="34" charset="0"/>
              </a:rPr>
              <a:t>Comments:  Provide information we can’t see in your transcript (courses to be transferred, additional endorsements you may be seeking  [e.g., ESL or bilingual}</a:t>
            </a:r>
          </a:p>
          <a:p>
            <a:pPr eaLnBrk="1" fontAlgn="auto" hangingPunct="1">
              <a:spcAft>
                <a:spcPts val="0"/>
              </a:spcAft>
              <a:defRPr/>
            </a:pPr>
            <a:r>
              <a:rPr lang="en-US" altLang="en-US" sz="2000" dirty="0">
                <a:latin typeface="Aptos" panose="020B0004020202020204" pitchFamily="34" charset="0"/>
              </a:rPr>
              <a:t>Signature (must “sign” stating you understand by checking the box)</a:t>
            </a:r>
          </a:p>
          <a:p>
            <a:pPr eaLnBrk="1" fontAlgn="auto" hangingPunct="1">
              <a:spcAft>
                <a:spcPts val="0"/>
              </a:spcAft>
              <a:buFont typeface="Arial" panose="020B0604020202020204" pitchFamily="34" charset="0"/>
              <a:buChar char="–"/>
              <a:defRPr/>
            </a:pPr>
            <a:r>
              <a:rPr lang="en-US" altLang="en-US" sz="2000" dirty="0">
                <a:latin typeface="Aptos" panose="020B0004020202020204" pitchFamily="34" charset="0"/>
              </a:rPr>
              <a:t>Make sure you click “save” before moving on.</a:t>
            </a:r>
          </a:p>
          <a:p>
            <a:pPr marL="457200" lvl="1" indent="0" eaLnBrk="1" fontAlgn="auto" hangingPunct="1">
              <a:spcAft>
                <a:spcPts val="0"/>
              </a:spcAft>
              <a:buFont typeface="Arial" panose="020B0604020202020204" pitchFamily="34" charset="0"/>
              <a:buNone/>
              <a:defRPr/>
            </a:pPr>
            <a:endParaRPr lang="en-US" altLang="en-US" sz="2000" dirty="0">
              <a:latin typeface="Aptos" panose="020B0004020202020204" pitchFamily="34" charset="0"/>
            </a:endParaRPr>
          </a:p>
          <a:p>
            <a:pPr eaLnBrk="1" fontAlgn="auto" hangingPunct="1">
              <a:spcAft>
                <a:spcPts val="0"/>
              </a:spcAft>
              <a:defRPr/>
            </a:pPr>
            <a:r>
              <a:rPr lang="en-US" altLang="en-US" sz="2000" dirty="0">
                <a:latin typeface="Aptos" panose="020B0004020202020204" pitchFamily="34" charset="0"/>
              </a:rPr>
              <a:t>Hit submit</a:t>
            </a:r>
          </a:p>
          <a:p>
            <a:pPr lvl="1" eaLnBrk="1" fontAlgn="auto" hangingPunct="1">
              <a:spcAft>
                <a:spcPts val="0"/>
              </a:spcAft>
              <a:buFont typeface="Arial" panose="020B0604020202020204" pitchFamily="34" charset="0"/>
              <a:buChar char="–"/>
              <a:defRPr/>
            </a:pPr>
            <a:r>
              <a:rPr lang="en-US" altLang="en-US" sz="2000" dirty="0">
                <a:latin typeface="Aptos" panose="020B0004020202020204" pitchFamily="34" charset="0"/>
              </a:rPr>
              <a:t>Once you submit, you can’t go back.  Contact the Council (info@cote.illinios.edu ) if you need to modify/correct/add something.  Don’t create a duplicate application.</a:t>
            </a:r>
          </a:p>
        </p:txBody>
      </p:sp>
      <p:sp>
        <p:nvSpPr>
          <p:cNvPr id="3" name="TextBox 2">
            <a:extLst>
              <a:ext uri="{FF2B5EF4-FFF2-40B4-BE49-F238E27FC236}">
                <a16:creationId xmlns:a16="http://schemas.microsoft.com/office/drawing/2014/main" id="{9946B9B0-2376-51F3-6DF4-2934271E0A2F}"/>
              </a:ext>
            </a:extLst>
          </p:cNvPr>
          <p:cNvSpPr txBox="1"/>
          <p:nvPr/>
        </p:nvSpPr>
        <p:spPr>
          <a:xfrm>
            <a:off x="607454" y="170688"/>
            <a:ext cx="8305799" cy="400110"/>
          </a:xfrm>
          <a:prstGeom prst="rect">
            <a:avLst/>
          </a:prstGeom>
          <a:noFill/>
        </p:spPr>
        <p:txBody>
          <a:bodyPr wrap="square" rtlCol="0">
            <a:spAutoFit/>
          </a:bodyPr>
          <a:lstStyle/>
          <a:p>
            <a:r>
              <a:rPr lang="en-US" sz="2000" dirty="0">
                <a:latin typeface="Aptos" panose="020B0004020202020204" pitchFamily="34" charset="0"/>
              </a:rPr>
              <a:t>On the CoTE licensure application form</a:t>
            </a:r>
            <a:r>
              <a:rPr lang="en-US" dirty="0">
                <a:latin typeface="Aptos" panose="020B000402020202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DE32E-F51C-DD7A-B5F2-99FB28236737}"/>
              </a:ext>
            </a:extLst>
          </p:cNvPr>
          <p:cNvSpPr>
            <a:spLocks noGrp="1"/>
          </p:cNvSpPr>
          <p:nvPr>
            <p:ph idx="1"/>
          </p:nvPr>
        </p:nvSpPr>
        <p:spPr>
          <a:xfrm>
            <a:off x="571500" y="487680"/>
            <a:ext cx="8001000" cy="5961888"/>
          </a:xfrm>
        </p:spPr>
        <p:txBody>
          <a:bodyPr rtlCol="0">
            <a:normAutofit fontScale="77500" lnSpcReduction="20000"/>
          </a:bodyPr>
          <a:lstStyle/>
          <a:p>
            <a:pPr marL="0" indent="0" eaLnBrk="1" fontAlgn="auto" hangingPunct="1">
              <a:lnSpc>
                <a:spcPct val="120000"/>
              </a:lnSpc>
              <a:spcAft>
                <a:spcPts val="0"/>
              </a:spcAft>
              <a:buNone/>
              <a:defRPr/>
            </a:pPr>
            <a:r>
              <a:rPr lang="en-US" sz="2400" dirty="0">
                <a:solidFill>
                  <a:schemeClr val="tx1">
                    <a:lumMod val="75000"/>
                    <a:lumOff val="25000"/>
                  </a:schemeClr>
                </a:solidFill>
                <a:latin typeface="Aptos" panose="020B0004020202020204" pitchFamily="34" charset="0"/>
              </a:rPr>
              <a:t>Before you can be endorsed:</a:t>
            </a:r>
            <a:br>
              <a:rPr lang="en-US" sz="2400" dirty="0">
                <a:solidFill>
                  <a:schemeClr val="tx1">
                    <a:lumMod val="75000"/>
                    <a:lumOff val="25000"/>
                  </a:schemeClr>
                </a:solidFill>
                <a:latin typeface="Aptos" panose="020B0004020202020204" pitchFamily="34" charset="0"/>
              </a:rPr>
            </a:br>
            <a:endParaRPr lang="en-US" sz="2400" dirty="0">
              <a:solidFill>
                <a:schemeClr val="tx1">
                  <a:lumMod val="75000"/>
                  <a:lumOff val="25000"/>
                </a:schemeClr>
              </a:solidFill>
              <a:latin typeface="Aptos" panose="020B0004020202020204" pitchFamily="34" charset="0"/>
            </a:endParaRPr>
          </a:p>
          <a:p>
            <a:pPr marL="0" indent="0" eaLnBrk="1" fontAlgn="auto" hangingPunct="1">
              <a:lnSpc>
                <a:spcPct val="120000"/>
              </a:lnSpc>
              <a:spcAft>
                <a:spcPts val="0"/>
              </a:spcAft>
              <a:buNone/>
              <a:defRPr/>
            </a:pPr>
            <a:r>
              <a:rPr lang="en-US" sz="2400" dirty="0">
                <a:solidFill>
                  <a:schemeClr val="tx1">
                    <a:lumMod val="75000"/>
                    <a:lumOff val="25000"/>
                  </a:schemeClr>
                </a:solidFill>
                <a:latin typeface="Aptos" panose="020B0004020202020204" pitchFamily="34" charset="0"/>
              </a:rPr>
              <a:t>ISBE requires transcripts that document:</a:t>
            </a:r>
          </a:p>
          <a:p>
            <a:pPr marL="457200" indent="-457200" eaLnBrk="1" fontAlgn="auto" hangingPunct="1">
              <a:lnSpc>
                <a:spcPct val="120000"/>
              </a:lnSpc>
              <a:spcAft>
                <a:spcPts val="0"/>
              </a:spcAft>
              <a:buAutoNum type="alphaLcParenR"/>
              <a:defRPr/>
            </a:pPr>
            <a:r>
              <a:rPr lang="en-US" sz="2400" dirty="0">
                <a:solidFill>
                  <a:schemeClr val="tx1">
                    <a:lumMod val="75000"/>
                    <a:lumOff val="25000"/>
                  </a:schemeClr>
                </a:solidFill>
                <a:latin typeface="Aptos" panose="020B0004020202020204" pitchFamily="34" charset="0"/>
              </a:rPr>
              <a:t>Completion of all required </a:t>
            </a:r>
            <a:r>
              <a:rPr lang="en-US" sz="2400" dirty="0" err="1">
                <a:solidFill>
                  <a:schemeClr val="tx1">
                    <a:lumMod val="75000"/>
                    <a:lumOff val="25000"/>
                  </a:schemeClr>
                </a:solidFill>
                <a:latin typeface="Aptos" panose="020B0004020202020204" pitchFamily="34" charset="0"/>
              </a:rPr>
              <a:t>supt</a:t>
            </a:r>
            <a:r>
              <a:rPr lang="en-US" sz="2400" dirty="0">
                <a:solidFill>
                  <a:schemeClr val="tx1">
                    <a:lumMod val="75000"/>
                    <a:lumOff val="25000"/>
                  </a:schemeClr>
                </a:solidFill>
                <a:latin typeface="Aptos" panose="020B0004020202020204" pitchFamily="34" charset="0"/>
              </a:rPr>
              <a:t> endorsement courses</a:t>
            </a:r>
          </a:p>
          <a:p>
            <a:pPr marL="457200" indent="-457200" eaLnBrk="1" fontAlgn="auto" hangingPunct="1">
              <a:lnSpc>
                <a:spcPct val="120000"/>
              </a:lnSpc>
              <a:spcAft>
                <a:spcPts val="0"/>
              </a:spcAft>
              <a:buAutoNum type="alphaLcParenR"/>
              <a:defRPr/>
            </a:pPr>
            <a:r>
              <a:rPr lang="en-US" sz="2400" dirty="0">
                <a:solidFill>
                  <a:schemeClr val="tx1">
                    <a:lumMod val="75000"/>
                    <a:lumOff val="25000"/>
                  </a:schemeClr>
                </a:solidFill>
                <a:latin typeface="Aptos" panose="020B0004020202020204" pitchFamily="34" charset="0"/>
              </a:rPr>
              <a:t>Master’s degree or higher</a:t>
            </a:r>
          </a:p>
          <a:p>
            <a:pPr marL="0" indent="0" eaLnBrk="1" fontAlgn="auto" hangingPunct="1">
              <a:lnSpc>
                <a:spcPct val="120000"/>
              </a:lnSpc>
              <a:spcAft>
                <a:spcPts val="0"/>
              </a:spcAft>
              <a:buNone/>
              <a:defRPr/>
            </a:pPr>
            <a:endParaRPr lang="en-US" sz="1300" dirty="0">
              <a:solidFill>
                <a:schemeClr val="tx1">
                  <a:lumMod val="75000"/>
                  <a:lumOff val="25000"/>
                </a:schemeClr>
              </a:solidFill>
              <a:latin typeface="Aptos" panose="020B0004020202020204" pitchFamily="34" charset="0"/>
            </a:endParaRPr>
          </a:p>
          <a:p>
            <a:pPr marL="0" indent="0" eaLnBrk="1" fontAlgn="auto" hangingPunct="1">
              <a:lnSpc>
                <a:spcPct val="120000"/>
              </a:lnSpc>
              <a:spcAft>
                <a:spcPts val="0"/>
              </a:spcAft>
              <a:buNone/>
              <a:defRPr/>
            </a:pPr>
            <a:r>
              <a:rPr lang="en-US" sz="2400" b="1" dirty="0">
                <a:solidFill>
                  <a:schemeClr val="tx1">
                    <a:lumMod val="75000"/>
                    <a:lumOff val="25000"/>
                  </a:schemeClr>
                </a:solidFill>
                <a:latin typeface="Aptos" panose="020B0004020202020204" pitchFamily="34" charset="0"/>
              </a:rPr>
              <a:t>You must send your UIUC transcripts to ISBE!!</a:t>
            </a:r>
          </a:p>
          <a:p>
            <a:pPr marL="457200" lvl="1" indent="0" eaLnBrk="1" fontAlgn="auto" hangingPunct="1">
              <a:lnSpc>
                <a:spcPct val="120000"/>
              </a:lnSpc>
              <a:spcAft>
                <a:spcPts val="0"/>
              </a:spcAft>
              <a:buNone/>
              <a:defRPr/>
            </a:pPr>
            <a:r>
              <a:rPr lang="en-US" sz="2400" dirty="0">
                <a:solidFill>
                  <a:schemeClr val="tx1">
                    <a:lumMod val="75000"/>
                    <a:lumOff val="25000"/>
                  </a:schemeClr>
                </a:solidFill>
                <a:latin typeface="Aptos" panose="020B0004020202020204" pitchFamily="34" charset="0"/>
              </a:rPr>
              <a:t>Do this anytime during the semester you are completing your final semester of internship</a:t>
            </a:r>
          </a:p>
          <a:p>
            <a:pPr marL="457200" lvl="1" indent="0" eaLnBrk="1" fontAlgn="auto" hangingPunct="1">
              <a:lnSpc>
                <a:spcPct val="120000"/>
              </a:lnSpc>
              <a:spcAft>
                <a:spcPts val="0"/>
              </a:spcAft>
              <a:buNone/>
              <a:defRPr/>
            </a:pPr>
            <a:r>
              <a:rPr lang="en-US" sz="2400" dirty="0">
                <a:solidFill>
                  <a:schemeClr val="tx1">
                    <a:lumMod val="75000"/>
                    <a:lumOff val="25000"/>
                  </a:schemeClr>
                </a:solidFill>
                <a:latin typeface="Aptos" panose="020B0004020202020204" pitchFamily="34" charset="0"/>
              </a:rPr>
              <a:t>See the </a:t>
            </a:r>
            <a:r>
              <a:rPr lang="en-US" sz="2400" dirty="0">
                <a:solidFill>
                  <a:schemeClr val="tx1">
                    <a:lumMod val="75000"/>
                    <a:lumOff val="25000"/>
                  </a:schemeClr>
                </a:solidFill>
                <a:latin typeface="Aptos" panose="020B0004020202020204" pitchFamily="34" charset="0"/>
                <a:hlinkClick r:id="rId2"/>
              </a:rPr>
              <a:t>UIUC registrar’s site </a:t>
            </a:r>
            <a:r>
              <a:rPr lang="en-US" sz="2400" dirty="0">
                <a:solidFill>
                  <a:schemeClr val="tx1">
                    <a:lumMod val="75000"/>
                    <a:lumOff val="25000"/>
                  </a:schemeClr>
                </a:solidFill>
                <a:latin typeface="Aptos" panose="020B0004020202020204" pitchFamily="34" charset="0"/>
              </a:rPr>
              <a:t>for instructions. </a:t>
            </a:r>
          </a:p>
          <a:p>
            <a:pPr marL="1200150" lvl="2" indent="-342900" eaLnBrk="1" fontAlgn="auto" hangingPunct="1">
              <a:lnSpc>
                <a:spcPct val="120000"/>
              </a:lnSpc>
              <a:spcAft>
                <a:spcPts val="0"/>
              </a:spcAft>
              <a:defRPr/>
            </a:pPr>
            <a:r>
              <a:rPr lang="en-US" sz="2200" dirty="0">
                <a:solidFill>
                  <a:schemeClr val="tx1">
                    <a:lumMod val="75000"/>
                    <a:lumOff val="25000"/>
                  </a:schemeClr>
                </a:solidFill>
                <a:latin typeface="Aptos" panose="020B0004020202020204" pitchFamily="34" charset="0"/>
              </a:rPr>
              <a:t>Specifically request that they be sent </a:t>
            </a:r>
            <a:r>
              <a:rPr lang="en-US" sz="2200" u="sng" dirty="0">
                <a:solidFill>
                  <a:schemeClr val="tx1">
                    <a:lumMod val="75000"/>
                    <a:lumOff val="25000"/>
                  </a:schemeClr>
                </a:solidFill>
                <a:latin typeface="Aptos" panose="020B0004020202020204" pitchFamily="34" charset="0"/>
              </a:rPr>
              <a:t>AFTER</a:t>
            </a:r>
            <a:r>
              <a:rPr lang="en-US" sz="2200" dirty="0">
                <a:solidFill>
                  <a:schemeClr val="tx1">
                    <a:lumMod val="75000"/>
                    <a:lumOff val="25000"/>
                  </a:schemeClr>
                </a:solidFill>
                <a:latin typeface="Aptos" panose="020B0004020202020204" pitchFamily="34" charset="0"/>
              </a:rPr>
              <a:t> the current semester grades are posted.</a:t>
            </a:r>
          </a:p>
          <a:p>
            <a:pPr marL="1200150" lvl="2" indent="-342900" eaLnBrk="1" fontAlgn="auto" hangingPunct="1">
              <a:lnSpc>
                <a:spcPct val="120000"/>
              </a:lnSpc>
              <a:spcAft>
                <a:spcPts val="0"/>
              </a:spcAft>
              <a:defRPr/>
            </a:pPr>
            <a:r>
              <a:rPr lang="en-US" sz="2400" dirty="0">
                <a:solidFill>
                  <a:schemeClr val="tx1">
                    <a:lumMod val="75000"/>
                    <a:lumOff val="25000"/>
                  </a:schemeClr>
                </a:solidFill>
                <a:latin typeface="Aptos" panose="020B0004020202020204" pitchFamily="34" charset="0"/>
              </a:rPr>
              <a:t>Send transcripts to the Educator Licensure Division at the Illinois State Board of Education.</a:t>
            </a:r>
          </a:p>
          <a:p>
            <a:pPr lvl="2" eaLnBrk="1" fontAlgn="auto" hangingPunct="1">
              <a:lnSpc>
                <a:spcPct val="120000"/>
              </a:lnSpc>
              <a:spcAft>
                <a:spcPts val="0"/>
              </a:spcAft>
              <a:defRPr/>
            </a:pPr>
            <a:r>
              <a:rPr lang="en-US" dirty="0">
                <a:solidFill>
                  <a:schemeClr val="tx1">
                    <a:lumMod val="75000"/>
                    <a:lumOff val="25000"/>
                  </a:schemeClr>
                </a:solidFill>
                <a:latin typeface="Aptos" panose="020B0004020202020204" pitchFamily="34" charset="0"/>
              </a:rPr>
              <a:t>You can request that they be sent by paper </a:t>
            </a:r>
            <a:r>
              <a:rPr lang="en-US" u="sng" dirty="0">
                <a:solidFill>
                  <a:schemeClr val="tx1">
                    <a:lumMod val="75000"/>
                    <a:lumOff val="25000"/>
                  </a:schemeClr>
                </a:solidFill>
                <a:latin typeface="Aptos" panose="020B0004020202020204" pitchFamily="34" charset="0"/>
              </a:rPr>
              <a:t>or</a:t>
            </a:r>
            <a:r>
              <a:rPr lang="en-US" dirty="0">
                <a:solidFill>
                  <a:schemeClr val="tx1">
                    <a:lumMod val="75000"/>
                    <a:lumOff val="25000"/>
                  </a:schemeClr>
                </a:solidFill>
                <a:latin typeface="Aptos" panose="020B0004020202020204" pitchFamily="34" charset="0"/>
              </a:rPr>
              <a:t> electronically (we don’t care which)</a:t>
            </a:r>
          </a:p>
          <a:p>
            <a:pPr lvl="2" eaLnBrk="1" fontAlgn="auto" hangingPunct="1">
              <a:lnSpc>
                <a:spcPct val="120000"/>
              </a:lnSpc>
              <a:spcAft>
                <a:spcPts val="0"/>
              </a:spcAft>
              <a:defRPr/>
            </a:pPr>
            <a:r>
              <a:rPr lang="en-US" b="1" dirty="0">
                <a:solidFill>
                  <a:srgbClr val="FF0000"/>
                </a:solidFill>
                <a:latin typeface="Aptos" panose="020B0004020202020204" pitchFamily="34" charset="0"/>
              </a:rPr>
              <a:t>Forward the order confirmation you receive from Parchment (transcript company)  to CoTE office at info@cote.illinois.edu</a:t>
            </a:r>
          </a:p>
        </p:txBody>
      </p:sp>
    </p:spTree>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AEF2-B138-44EC-A51A-1DF6840EA891}"/>
              </a:ext>
            </a:extLst>
          </p:cNvPr>
          <p:cNvSpPr>
            <a:spLocks noGrp="1"/>
          </p:cNvSpPr>
          <p:nvPr>
            <p:ph type="title"/>
          </p:nvPr>
        </p:nvSpPr>
        <p:spPr>
          <a:xfrm>
            <a:off x="381000" y="274638"/>
            <a:ext cx="8305800" cy="578802"/>
          </a:xfrm>
        </p:spPr>
        <p:txBody>
          <a:bodyPr/>
          <a:lstStyle/>
          <a:p>
            <a:r>
              <a:rPr lang="en-US" dirty="0"/>
              <a:t>If you drift away . . . </a:t>
            </a:r>
          </a:p>
        </p:txBody>
      </p:sp>
      <p:sp>
        <p:nvSpPr>
          <p:cNvPr id="3" name="Content Placeholder 2">
            <a:extLst>
              <a:ext uri="{FF2B5EF4-FFF2-40B4-BE49-F238E27FC236}">
                <a16:creationId xmlns:a16="http://schemas.microsoft.com/office/drawing/2014/main" id="{5D185E5D-7FFA-AB48-B226-3162834F925B}"/>
              </a:ext>
            </a:extLst>
          </p:cNvPr>
          <p:cNvSpPr>
            <a:spLocks noGrp="1"/>
          </p:cNvSpPr>
          <p:nvPr>
            <p:ph idx="1"/>
          </p:nvPr>
        </p:nvSpPr>
        <p:spPr>
          <a:xfrm>
            <a:off x="381000" y="975360"/>
            <a:ext cx="8305800" cy="4791456"/>
          </a:xfrm>
        </p:spPr>
        <p:txBody>
          <a:bodyPr/>
          <a:lstStyle/>
          <a:p>
            <a:r>
              <a:rPr lang="en-US" sz="2000" dirty="0"/>
              <a:t>Administrator Academy: CoTE is not notified when you complete this requirement. We actively look for it only during your final internship semester. </a:t>
            </a:r>
          </a:p>
          <a:p>
            <a:r>
              <a:rPr lang="en-US" sz="2000" dirty="0"/>
              <a:t>Content test: CoTE receives and posts these scores to your CoTE portal when you are actively enrolled at the university </a:t>
            </a:r>
          </a:p>
          <a:p>
            <a:pPr marL="0" indent="0">
              <a:buNone/>
            </a:pPr>
            <a:endParaRPr lang="en-US" sz="1200" dirty="0"/>
          </a:p>
          <a:p>
            <a:pPr marL="0" indent="0">
              <a:buNone/>
            </a:pPr>
            <a:r>
              <a:rPr lang="en-US" sz="2000" dirty="0"/>
              <a:t>SO – We are looking for these requirements during your final internship semester. If you do not complete these requirements at that time, </a:t>
            </a:r>
            <a:r>
              <a:rPr lang="en-US" sz="2000" b="1" i="1" dirty="0"/>
              <a:t>you will need to notify CoTE (info@cote.illinois.edu) that you have completed remaining requirements. </a:t>
            </a:r>
          </a:p>
          <a:p>
            <a:pPr marL="0" indent="0">
              <a:buNone/>
            </a:pPr>
            <a:endParaRPr lang="en-US" sz="1200" b="1" i="1" dirty="0"/>
          </a:p>
          <a:p>
            <a:pPr marL="0" indent="0">
              <a:buNone/>
            </a:pPr>
            <a:r>
              <a:rPr lang="en-US" sz="2000" dirty="0"/>
              <a:t>Note:  ISBE requirements change over time. If you drift away and do not complete all requirements and claim your endorsement at the time you complete your internship, you will be subject to whatever new requirements ISBE has put into place. </a:t>
            </a:r>
          </a:p>
        </p:txBody>
      </p:sp>
    </p:spTree>
    <p:extLst>
      <p:ext uri="{BB962C8B-B14F-4D97-AF65-F5344CB8AC3E}">
        <p14:creationId xmlns:p14="http://schemas.microsoft.com/office/powerpoint/2010/main" val="213707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CDD74-4F3E-260D-ECED-6F82498F85CE}"/>
              </a:ext>
            </a:extLst>
          </p:cNvPr>
          <p:cNvSpPr>
            <a:spLocks noGrp="1"/>
          </p:cNvSpPr>
          <p:nvPr>
            <p:ph idx="1"/>
          </p:nvPr>
        </p:nvSpPr>
        <p:spPr>
          <a:xfrm>
            <a:off x="381000" y="597409"/>
            <a:ext cx="8305800" cy="4791456"/>
          </a:xfrm>
        </p:spPr>
        <p:txBody>
          <a:bodyPr/>
          <a:lstStyle/>
          <a:p>
            <a:pPr marL="0" indent="0" eaLnBrk="1" hangingPunct="1">
              <a:buNone/>
            </a:pPr>
            <a:r>
              <a:rPr lang="en-US" altLang="en-US" sz="2400" dirty="0">
                <a:latin typeface="Aptos" panose="020B0004020202020204" pitchFamily="34" charset="0"/>
              </a:rPr>
              <a:t>Contact Information:</a:t>
            </a:r>
          </a:p>
          <a:p>
            <a:pPr lvl="1" eaLnBrk="1" hangingPunct="1"/>
            <a:r>
              <a:rPr lang="en-US" altLang="en-US" sz="2400" dirty="0">
                <a:latin typeface="Aptos" panose="020B0004020202020204" pitchFamily="34" charset="0"/>
              </a:rPr>
              <a:t>Location:  Education Building - 1310 S. 6</a:t>
            </a:r>
            <a:r>
              <a:rPr lang="en-US" altLang="en-US" sz="2400" baseline="30000" dirty="0">
                <a:latin typeface="Aptos" panose="020B0004020202020204" pitchFamily="34" charset="0"/>
              </a:rPr>
              <a:t>th</a:t>
            </a:r>
            <a:r>
              <a:rPr lang="en-US" altLang="en-US" sz="2400" dirty="0">
                <a:latin typeface="Aptos" panose="020B0004020202020204" pitchFamily="34" charset="0"/>
              </a:rPr>
              <a:t> Street, Rm 120</a:t>
            </a:r>
          </a:p>
          <a:p>
            <a:pPr lvl="1" eaLnBrk="1" hangingPunct="1"/>
            <a:r>
              <a:rPr lang="en-US" altLang="en-US" sz="2400" dirty="0">
                <a:latin typeface="Aptos" panose="020B0004020202020204" pitchFamily="34" charset="0"/>
              </a:rPr>
              <a:t>Website:  </a:t>
            </a:r>
            <a:r>
              <a:rPr lang="en-US" altLang="en-US" sz="2400" dirty="0">
                <a:latin typeface="Aptos" panose="020B0004020202020204" pitchFamily="34" charset="0"/>
                <a:hlinkClick r:id="rId2"/>
              </a:rPr>
              <a:t>www.cote.illinois.edu</a:t>
            </a:r>
            <a:r>
              <a:rPr lang="en-US" altLang="en-US" sz="2400" dirty="0">
                <a:latin typeface="Aptos" panose="020B0004020202020204" pitchFamily="34" charset="0"/>
              </a:rPr>
              <a:t> </a:t>
            </a:r>
          </a:p>
          <a:p>
            <a:pPr lvl="1" eaLnBrk="1" hangingPunct="1"/>
            <a:r>
              <a:rPr lang="en-US" altLang="en-US" sz="2400" dirty="0">
                <a:latin typeface="Aptos" panose="020B0004020202020204" pitchFamily="34" charset="0"/>
              </a:rPr>
              <a:t>Phone: 217-333-2804</a:t>
            </a:r>
          </a:p>
          <a:p>
            <a:pPr eaLnBrk="1" hangingPunct="1"/>
            <a:r>
              <a:rPr lang="en-US" altLang="en-US" sz="2400" dirty="0">
                <a:latin typeface="Aptos" panose="020B0004020202020204" pitchFamily="34" charset="0"/>
              </a:rPr>
              <a:t>Email </a:t>
            </a:r>
          </a:p>
          <a:p>
            <a:pPr marL="0" indent="0">
              <a:buNone/>
            </a:pPr>
            <a:r>
              <a:rPr lang="en-US" altLang="en-US" sz="2400" dirty="0">
                <a:latin typeface="Aptos" panose="020B0004020202020204" pitchFamily="34" charset="0"/>
              </a:rPr>
              <a:t>	general office correspondence – </a:t>
            </a:r>
            <a:r>
              <a:rPr lang="en-US" altLang="en-US" sz="2400" dirty="0">
                <a:latin typeface="Aptos" panose="020B0004020202020204" pitchFamily="34" charset="0"/>
                <a:hlinkClick r:id="rId3"/>
              </a:rPr>
              <a:t>info@cote.illinois.edu</a:t>
            </a:r>
            <a:endParaRPr lang="en-US" altLang="en-US" sz="2400" dirty="0">
              <a:latin typeface="Aptos" panose="020B0004020202020204" pitchFamily="34" charset="0"/>
            </a:endParaRPr>
          </a:p>
          <a:p>
            <a:pPr marL="0" indent="0">
              <a:buNone/>
            </a:pPr>
            <a:r>
              <a:rPr lang="en-US" altLang="en-US" sz="2400" dirty="0">
                <a:latin typeface="Aptos" panose="020B0004020202020204" pitchFamily="34" charset="0"/>
              </a:rPr>
              <a:t>	personal/specific issues - Suzanne Lee   </a:t>
            </a:r>
            <a:r>
              <a:rPr lang="en-US" altLang="en-US" sz="1800" dirty="0">
                <a:latin typeface="Aptos" panose="020B0004020202020204" pitchFamily="34" charset="0"/>
                <a:hlinkClick r:id="rId4"/>
              </a:rPr>
              <a:t>SuzanneL@illinois.edu</a:t>
            </a:r>
            <a:endParaRPr lang="en-US" altLang="en-US" sz="1800" dirty="0">
              <a:latin typeface="Aptos" panose="020B0004020202020204" pitchFamily="34" charset="0"/>
            </a:endParaRPr>
          </a:p>
          <a:p>
            <a:endParaRPr lang="en-US" dirty="0"/>
          </a:p>
        </p:txBody>
      </p:sp>
    </p:spTree>
    <p:extLst>
      <p:ext uri="{BB962C8B-B14F-4D97-AF65-F5344CB8AC3E}">
        <p14:creationId xmlns:p14="http://schemas.microsoft.com/office/powerpoint/2010/main" val="122635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13294B"/>
                </a:solidFill>
                <a:ea typeface="Georgia" charset="0"/>
                <a:cs typeface="Georgia" charset="0"/>
              </a:rPr>
              <a:t>Licensure Staff for EPOL Programs</a:t>
            </a:r>
          </a:p>
        </p:txBody>
      </p:sp>
      <p:sp>
        <p:nvSpPr>
          <p:cNvPr id="3" name="Content Placeholder 2"/>
          <p:cNvSpPr>
            <a:spLocks noGrp="1"/>
          </p:cNvSpPr>
          <p:nvPr>
            <p:ph idx="1"/>
          </p:nvPr>
        </p:nvSpPr>
        <p:spPr>
          <a:xfrm>
            <a:off x="251603" y="1340528"/>
            <a:ext cx="8763001" cy="4579981"/>
          </a:xfrm>
        </p:spPr>
        <p:txBody>
          <a:bodyPr/>
          <a:lstStyle/>
          <a:p>
            <a:r>
              <a:rPr lang="en-US" sz="2200" dirty="0">
                <a:solidFill>
                  <a:srgbClr val="13294B"/>
                </a:solidFill>
                <a:latin typeface="+mj-lt"/>
                <a:ea typeface="Calibri" charset="0"/>
                <a:cs typeface="Calibri" charset="0"/>
              </a:rPr>
              <a:t>Suzanne Lee, Associate Director/Licensure Officer</a:t>
            </a:r>
          </a:p>
          <a:p>
            <a:pPr marL="514350" lvl="1" indent="0">
              <a:buNone/>
            </a:pPr>
            <a:r>
              <a:rPr lang="en-US" sz="2000" dirty="0">
                <a:solidFill>
                  <a:srgbClr val="0070C0"/>
                </a:solidFill>
                <a:latin typeface="+mj-lt"/>
                <a:ea typeface="Calibri" charset="0"/>
                <a:cs typeface="Calibri" charset="0"/>
                <a:hlinkClick r:id="rId2"/>
              </a:rPr>
              <a:t>SuzanneL@illinois.edu</a:t>
            </a:r>
            <a:endParaRPr lang="en-US" sz="2000" dirty="0">
              <a:solidFill>
                <a:srgbClr val="0070C0"/>
              </a:solidFill>
              <a:latin typeface="+mj-lt"/>
              <a:ea typeface="Calibri" charset="0"/>
              <a:cs typeface="Calibri" charset="0"/>
            </a:endParaRPr>
          </a:p>
          <a:p>
            <a:pPr marL="514350" lvl="1" indent="0">
              <a:buNone/>
            </a:pPr>
            <a:r>
              <a:rPr lang="en-US" sz="2000" dirty="0">
                <a:latin typeface="+mj-lt"/>
                <a:ea typeface="Calibri" charset="0"/>
                <a:cs typeface="Calibri" charset="0"/>
              </a:rPr>
              <a:t>Robin Craig, Licensure Officer</a:t>
            </a:r>
          </a:p>
          <a:p>
            <a:pPr marL="514350" lvl="1" indent="0">
              <a:buNone/>
            </a:pPr>
            <a:r>
              <a:rPr lang="en-US" sz="2000" dirty="0">
                <a:solidFill>
                  <a:srgbClr val="666666"/>
                </a:solidFill>
                <a:latin typeface="+mj-lt"/>
                <a:ea typeface="Calibri" charset="0"/>
                <a:cs typeface="Calibri" charset="0"/>
                <a:hlinkClick r:id="rId3">
                  <a:extLst>
                    <a:ext uri="{A12FA001-AC4F-418D-AE19-62706E023703}">
                      <ahyp:hlinkClr xmlns:ahyp="http://schemas.microsoft.com/office/drawing/2018/hyperlinkcolor" val="tx"/>
                    </a:ext>
                  </a:extLst>
                </a:hlinkClick>
              </a:rPr>
              <a:t>rcra</a:t>
            </a:r>
            <a:r>
              <a:rPr lang="en-US" sz="2000" dirty="0">
                <a:latin typeface="+mj-lt"/>
                <a:ea typeface="Calibri" charset="0"/>
                <a:cs typeface="Calibri" charset="0"/>
                <a:hlinkClick r:id="rId3">
                  <a:extLst>
                    <a:ext uri="{A12FA001-AC4F-418D-AE19-62706E023703}">
                      <ahyp:hlinkClr xmlns:ahyp="http://schemas.microsoft.com/office/drawing/2018/hyperlinkcolor" val="tx"/>
                    </a:ext>
                  </a:extLst>
                </a:hlinkClick>
              </a:rPr>
              <a:t>ig@illinois.edu</a:t>
            </a:r>
            <a:endParaRPr lang="en-US" sz="2000" dirty="0">
              <a:latin typeface="+mj-lt"/>
              <a:ea typeface="Calibri" charset="0"/>
              <a:cs typeface="Calibri" charset="0"/>
            </a:endParaRPr>
          </a:p>
          <a:p>
            <a:pPr marL="514350" lvl="1" indent="0">
              <a:buNone/>
            </a:pPr>
            <a:endParaRPr lang="en-US" sz="2000" dirty="0">
              <a:solidFill>
                <a:srgbClr val="0070C0"/>
              </a:solidFill>
              <a:latin typeface="+mj-lt"/>
              <a:ea typeface="Calibri" charset="0"/>
              <a:cs typeface="Calibri" charset="0"/>
            </a:endParaRPr>
          </a:p>
          <a:p>
            <a:pPr marL="514350" lvl="1" indent="0">
              <a:buNone/>
            </a:pPr>
            <a:r>
              <a:rPr lang="en-US" sz="2000" dirty="0">
                <a:solidFill>
                  <a:srgbClr val="0070C0"/>
                </a:solidFill>
                <a:latin typeface="+mj-lt"/>
                <a:ea typeface="Calibri" charset="0"/>
                <a:cs typeface="Calibri" charset="0"/>
              </a:rPr>
              <a:t>info@cote.Illinois.edu </a:t>
            </a:r>
          </a:p>
          <a:p>
            <a:pPr marL="514350" lvl="1" indent="0">
              <a:buNone/>
            </a:pPr>
            <a:endParaRPr lang="en-US" sz="800" dirty="0">
              <a:solidFill>
                <a:srgbClr val="13294B"/>
              </a:solidFill>
              <a:latin typeface="+mj-lt"/>
              <a:ea typeface="Calibri" charset="0"/>
              <a:cs typeface="Calibri" charset="0"/>
            </a:endParaRPr>
          </a:p>
          <a:p>
            <a:pPr marL="0" indent="0">
              <a:buNone/>
            </a:pPr>
            <a:r>
              <a:rPr lang="en-US" sz="2200" dirty="0">
                <a:solidFill>
                  <a:srgbClr val="13294B"/>
                </a:solidFill>
                <a:latin typeface="+mj-lt"/>
                <a:ea typeface="Calibri" charset="0"/>
                <a:cs typeface="Calibri" charset="0"/>
              </a:rPr>
              <a:t>      College of Education Building</a:t>
            </a:r>
          </a:p>
          <a:p>
            <a:pPr marL="0" indent="0">
              <a:buNone/>
            </a:pPr>
            <a:r>
              <a:rPr lang="en-US" sz="2200" dirty="0">
                <a:solidFill>
                  <a:srgbClr val="13294B"/>
                </a:solidFill>
                <a:latin typeface="+mj-lt"/>
                <a:ea typeface="Calibri" charset="0"/>
                <a:cs typeface="Calibri" charset="0"/>
              </a:rPr>
              <a:t>	1310 South 6</a:t>
            </a:r>
            <a:r>
              <a:rPr lang="en-US" sz="2200" baseline="30000" dirty="0">
                <a:solidFill>
                  <a:srgbClr val="13294B"/>
                </a:solidFill>
                <a:latin typeface="+mj-lt"/>
                <a:ea typeface="Calibri" charset="0"/>
                <a:cs typeface="Calibri" charset="0"/>
              </a:rPr>
              <a:t>th</a:t>
            </a:r>
            <a:r>
              <a:rPr lang="en-US" sz="2200" dirty="0">
                <a:solidFill>
                  <a:srgbClr val="13294B"/>
                </a:solidFill>
                <a:latin typeface="+mj-lt"/>
                <a:ea typeface="Calibri" charset="0"/>
                <a:cs typeface="Calibri" charset="0"/>
              </a:rPr>
              <a:t> Street, Room 130</a:t>
            </a:r>
          </a:p>
          <a:p>
            <a:pPr marL="0" indent="0">
              <a:buNone/>
            </a:pPr>
            <a:endParaRPr lang="en-US" sz="2200" dirty="0">
              <a:solidFill>
                <a:srgbClr val="13294B"/>
              </a:solidFill>
              <a:latin typeface="+mj-lt"/>
              <a:ea typeface="Calibri" charset="0"/>
              <a:cs typeface="Calibri" charset="0"/>
            </a:endParaRPr>
          </a:p>
          <a:p>
            <a:pPr marL="0" indent="0">
              <a:buNone/>
            </a:pPr>
            <a:r>
              <a:rPr lang="en-US" sz="2200" dirty="0">
                <a:solidFill>
                  <a:srgbClr val="13294B"/>
                </a:solidFill>
                <a:latin typeface="+mj-lt"/>
                <a:ea typeface="Calibri" charset="0"/>
                <a:cs typeface="Calibri" charset="0"/>
              </a:rPr>
              <a:t>	Phone: 217-333-2804</a:t>
            </a:r>
          </a:p>
        </p:txBody>
      </p:sp>
    </p:spTree>
    <p:extLst>
      <p:ext uri="{BB962C8B-B14F-4D97-AF65-F5344CB8AC3E}">
        <p14:creationId xmlns:p14="http://schemas.microsoft.com/office/powerpoint/2010/main" val="373414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952E-9E2F-3BB5-C6BB-C657A5699046}"/>
              </a:ext>
            </a:extLst>
          </p:cNvPr>
          <p:cNvSpPr>
            <a:spLocks noGrp="1"/>
          </p:cNvSpPr>
          <p:nvPr>
            <p:ph type="title"/>
          </p:nvPr>
        </p:nvSpPr>
        <p:spPr/>
        <p:txBody>
          <a:bodyPr/>
          <a:lstStyle/>
          <a:p>
            <a:r>
              <a:rPr lang="en-US" dirty="0"/>
              <a:t>License versus Degree</a:t>
            </a:r>
          </a:p>
        </p:txBody>
      </p:sp>
      <p:sp>
        <p:nvSpPr>
          <p:cNvPr id="6" name="Content Placeholder 5">
            <a:extLst>
              <a:ext uri="{FF2B5EF4-FFF2-40B4-BE49-F238E27FC236}">
                <a16:creationId xmlns:a16="http://schemas.microsoft.com/office/drawing/2014/main" id="{021D264F-0F1D-C92A-DA64-05C21DC2ADFA}"/>
              </a:ext>
            </a:extLst>
          </p:cNvPr>
          <p:cNvSpPr>
            <a:spLocks noGrp="1"/>
          </p:cNvSpPr>
          <p:nvPr>
            <p:ph idx="1"/>
          </p:nvPr>
        </p:nvSpPr>
        <p:spPr>
          <a:xfrm>
            <a:off x="849920" y="2678724"/>
            <a:ext cx="2409092" cy="3182815"/>
          </a:xfrm>
        </p:spPr>
        <p:txBody>
          <a:bodyPr/>
          <a:lstStyle/>
          <a:p>
            <a:pPr marL="0" indent="0">
              <a:buNone/>
            </a:pPr>
            <a:r>
              <a:rPr lang="en-US" dirty="0"/>
              <a:t>EPOL 530</a:t>
            </a:r>
          </a:p>
          <a:p>
            <a:pPr marL="0" indent="0">
              <a:buNone/>
            </a:pPr>
            <a:r>
              <a:rPr lang="en-US" dirty="0"/>
              <a:t>EPOL 541</a:t>
            </a:r>
          </a:p>
          <a:p>
            <a:pPr marL="0" indent="0">
              <a:buNone/>
            </a:pPr>
            <a:r>
              <a:rPr lang="en-US" dirty="0"/>
              <a:t>EPOL 544</a:t>
            </a:r>
          </a:p>
          <a:p>
            <a:pPr marL="0" indent="0">
              <a:buNone/>
            </a:pPr>
            <a:r>
              <a:rPr lang="en-US" dirty="0"/>
              <a:t>EPOL 546</a:t>
            </a:r>
          </a:p>
          <a:p>
            <a:pPr marL="0" indent="0">
              <a:buNone/>
            </a:pPr>
            <a:r>
              <a:rPr lang="en-US" dirty="0"/>
              <a:t>EPOL 547</a:t>
            </a:r>
          </a:p>
        </p:txBody>
      </p:sp>
      <p:sp>
        <p:nvSpPr>
          <p:cNvPr id="7" name="TextBox 6">
            <a:extLst>
              <a:ext uri="{FF2B5EF4-FFF2-40B4-BE49-F238E27FC236}">
                <a16:creationId xmlns:a16="http://schemas.microsoft.com/office/drawing/2014/main" id="{E3336B3D-5C62-CBF4-CDB1-D55D28B363B5}"/>
              </a:ext>
            </a:extLst>
          </p:cNvPr>
          <p:cNvSpPr txBox="1"/>
          <p:nvPr/>
        </p:nvSpPr>
        <p:spPr>
          <a:xfrm>
            <a:off x="3727938" y="2683002"/>
            <a:ext cx="4444512" cy="2956579"/>
          </a:xfrm>
          <a:prstGeom prst="rect">
            <a:avLst/>
          </a:prstGeom>
          <a:noFill/>
        </p:spPr>
        <p:txBody>
          <a:bodyPr wrap="square" rtlCol="0">
            <a:spAutoFit/>
          </a:bodyPr>
          <a:lstStyle/>
          <a:p>
            <a:pPr>
              <a:lnSpc>
                <a:spcPct val="150000"/>
              </a:lnSpc>
            </a:pPr>
            <a:r>
              <a:rPr lang="en-US" sz="3200" dirty="0"/>
              <a:t>EPOL 548</a:t>
            </a:r>
          </a:p>
          <a:p>
            <a:pPr>
              <a:lnSpc>
                <a:spcPct val="150000"/>
              </a:lnSpc>
            </a:pPr>
            <a:r>
              <a:rPr lang="en-US" sz="3200" dirty="0"/>
              <a:t>EPOL 549</a:t>
            </a:r>
          </a:p>
          <a:p>
            <a:pPr>
              <a:lnSpc>
                <a:spcPct val="150000"/>
              </a:lnSpc>
            </a:pPr>
            <a:r>
              <a:rPr lang="en-US" sz="3200" dirty="0"/>
              <a:t>ERAM 556</a:t>
            </a:r>
          </a:p>
          <a:p>
            <a:pPr>
              <a:lnSpc>
                <a:spcPct val="150000"/>
              </a:lnSpc>
            </a:pPr>
            <a:r>
              <a:rPr lang="en-US" sz="3200" dirty="0"/>
              <a:t>EPOL 597 (2 semesters)</a:t>
            </a:r>
          </a:p>
        </p:txBody>
      </p:sp>
      <p:sp>
        <p:nvSpPr>
          <p:cNvPr id="8" name="TextBox 7">
            <a:extLst>
              <a:ext uri="{FF2B5EF4-FFF2-40B4-BE49-F238E27FC236}">
                <a16:creationId xmlns:a16="http://schemas.microsoft.com/office/drawing/2014/main" id="{A1481EDC-7E74-D101-92D7-106326F50F64}"/>
              </a:ext>
            </a:extLst>
          </p:cNvPr>
          <p:cNvSpPr txBox="1"/>
          <p:nvPr/>
        </p:nvSpPr>
        <p:spPr>
          <a:xfrm>
            <a:off x="468923" y="1047105"/>
            <a:ext cx="8206154" cy="1200329"/>
          </a:xfrm>
          <a:prstGeom prst="rect">
            <a:avLst/>
          </a:prstGeom>
          <a:noFill/>
          <a:ln>
            <a:solidFill>
              <a:schemeClr val="tx1"/>
            </a:solidFill>
          </a:ln>
        </p:spPr>
        <p:txBody>
          <a:bodyPr wrap="square" rtlCol="0">
            <a:spAutoFit/>
          </a:bodyPr>
          <a:lstStyle/>
          <a:p>
            <a:r>
              <a:rPr lang="en-US" dirty="0"/>
              <a:t>Licensure and internship courses are a subset of the full Ed.D. program. Candidates can complete the superintendent endorsement before the full doctoral program has been finished, i.e., you can receive your </a:t>
            </a:r>
            <a:r>
              <a:rPr lang="en-US" dirty="0" err="1"/>
              <a:t>supt</a:t>
            </a:r>
            <a:r>
              <a:rPr lang="en-US" dirty="0"/>
              <a:t> endorsement before you complete your doctoral degree.</a:t>
            </a:r>
          </a:p>
        </p:txBody>
      </p:sp>
    </p:spTree>
    <p:extLst>
      <p:ext uri="{BB962C8B-B14F-4D97-AF65-F5344CB8AC3E}">
        <p14:creationId xmlns:p14="http://schemas.microsoft.com/office/powerpoint/2010/main" val="109226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1151-60F8-17D1-D6DB-D78CEE63C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59560-09A9-4528-2704-BDBCD3AC8B9C}"/>
              </a:ext>
            </a:extLst>
          </p:cNvPr>
          <p:cNvSpPr>
            <a:spLocks noGrp="1"/>
          </p:cNvSpPr>
          <p:nvPr>
            <p:ph type="title"/>
          </p:nvPr>
        </p:nvSpPr>
        <p:spPr>
          <a:xfrm>
            <a:off x="381000" y="274638"/>
            <a:ext cx="6885432" cy="712914"/>
          </a:xfrm>
        </p:spPr>
        <p:txBody>
          <a:bodyPr/>
          <a:lstStyle/>
          <a:p>
            <a:pPr algn="l"/>
            <a:r>
              <a:rPr lang="en-US" b="1" dirty="0">
                <a:solidFill>
                  <a:srgbClr val="13294B"/>
                </a:solidFill>
                <a:ea typeface="Georgia" charset="0"/>
                <a:cs typeface="Georgia" charset="0"/>
              </a:rPr>
              <a:t>CoTE monitors . . .</a:t>
            </a:r>
          </a:p>
        </p:txBody>
      </p:sp>
      <p:sp>
        <p:nvSpPr>
          <p:cNvPr id="3" name="Content Placeholder 2">
            <a:extLst>
              <a:ext uri="{FF2B5EF4-FFF2-40B4-BE49-F238E27FC236}">
                <a16:creationId xmlns:a16="http://schemas.microsoft.com/office/drawing/2014/main" id="{4D8B4ABF-F408-EAF7-B061-9D437FDF41B3}"/>
              </a:ext>
            </a:extLst>
          </p:cNvPr>
          <p:cNvSpPr>
            <a:spLocks noGrp="1"/>
          </p:cNvSpPr>
          <p:nvPr>
            <p:ph idx="1"/>
          </p:nvPr>
        </p:nvSpPr>
        <p:spPr>
          <a:xfrm>
            <a:off x="633984" y="1170432"/>
            <a:ext cx="6885432" cy="5535168"/>
          </a:xfrm>
        </p:spPr>
        <p:txBody>
          <a:bodyPr/>
          <a:lstStyle/>
          <a:p>
            <a:r>
              <a:rPr lang="en-US" sz="2500" dirty="0">
                <a:latin typeface="+mj-lt"/>
              </a:rPr>
              <a:t>Grade Point Average (3.0)</a:t>
            </a:r>
          </a:p>
          <a:p>
            <a:r>
              <a:rPr lang="en-US" sz="2500" dirty="0">
                <a:latin typeface="+mj-lt"/>
              </a:rPr>
              <a:t>Licensure program course grades lower than a C- (Incomplete </a:t>
            </a:r>
            <a:r>
              <a:rPr lang="en-US" sz="2500" dirty="0">
                <a:latin typeface="+mj-lt"/>
                <a:sym typeface="Wingdings" panose="05000000000000000000" pitchFamily="2" charset="2"/>
              </a:rPr>
              <a:t> </a:t>
            </a:r>
            <a:r>
              <a:rPr lang="en-US" sz="2500" dirty="0">
                <a:latin typeface="+mj-lt"/>
              </a:rPr>
              <a:t>F by rule)</a:t>
            </a:r>
          </a:p>
          <a:p>
            <a:r>
              <a:rPr lang="en-US" sz="2500" dirty="0">
                <a:latin typeface="+mj-lt"/>
              </a:rPr>
              <a:t>Licensure requirements regarding work experience/internship assignment</a:t>
            </a:r>
          </a:p>
          <a:p>
            <a:pPr lvl="1"/>
            <a:r>
              <a:rPr lang="en-US" sz="2500" dirty="0">
                <a:latin typeface="+mj-lt"/>
              </a:rPr>
              <a:t>Verification of work experience</a:t>
            </a:r>
          </a:p>
          <a:p>
            <a:pPr lvl="1"/>
            <a:r>
              <a:rPr lang="en-US" sz="2500" dirty="0">
                <a:latin typeface="+mj-lt"/>
              </a:rPr>
              <a:t>Mentor qualification form</a:t>
            </a:r>
          </a:p>
          <a:p>
            <a:r>
              <a:rPr lang="en-US" sz="2500" dirty="0">
                <a:latin typeface="+mj-lt"/>
              </a:rPr>
              <a:t>Content Test (ILTS 255; study materials available inside CoTE portal)</a:t>
            </a:r>
          </a:p>
          <a:p>
            <a:r>
              <a:rPr lang="en-US" sz="2500" dirty="0">
                <a:latin typeface="+mj-lt"/>
              </a:rPr>
              <a:t>Administrator Academy (#2000; principal evaluation)</a:t>
            </a:r>
          </a:p>
          <a:p>
            <a:r>
              <a:rPr lang="en-US" sz="2500" dirty="0">
                <a:highlight>
                  <a:srgbClr val="FFFF00"/>
                </a:highlight>
                <a:latin typeface="+mj-lt"/>
              </a:rPr>
              <a:t>Safety Training (after 7/1/2024)</a:t>
            </a:r>
          </a:p>
          <a:p>
            <a:pPr lvl="1"/>
            <a:endParaRPr lang="en-US" dirty="0">
              <a:latin typeface="+mj-lt"/>
            </a:endParaRPr>
          </a:p>
        </p:txBody>
      </p:sp>
    </p:spTree>
    <p:extLst>
      <p:ext uri="{BB962C8B-B14F-4D97-AF65-F5344CB8AC3E}">
        <p14:creationId xmlns:p14="http://schemas.microsoft.com/office/powerpoint/2010/main" val="19448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FD7C-044C-4F9A-8FB6-BF1BE6D55BDC}"/>
              </a:ext>
            </a:extLst>
          </p:cNvPr>
          <p:cNvSpPr>
            <a:spLocks noGrp="1"/>
          </p:cNvSpPr>
          <p:nvPr>
            <p:ph type="title"/>
          </p:nvPr>
        </p:nvSpPr>
        <p:spPr/>
        <p:txBody>
          <a:bodyPr/>
          <a:lstStyle/>
          <a:p>
            <a:pPr algn="l"/>
            <a:r>
              <a:rPr lang="en-US" b="1" dirty="0"/>
              <a:t>Internship</a:t>
            </a:r>
          </a:p>
        </p:txBody>
      </p:sp>
      <p:sp>
        <p:nvSpPr>
          <p:cNvPr id="3" name="Content Placeholder 2">
            <a:extLst>
              <a:ext uri="{FF2B5EF4-FFF2-40B4-BE49-F238E27FC236}">
                <a16:creationId xmlns:a16="http://schemas.microsoft.com/office/drawing/2014/main" id="{80FDF438-72F0-42B1-8525-D42DCA088490}"/>
              </a:ext>
            </a:extLst>
          </p:cNvPr>
          <p:cNvSpPr>
            <a:spLocks noGrp="1"/>
          </p:cNvSpPr>
          <p:nvPr>
            <p:ph idx="1"/>
          </p:nvPr>
        </p:nvSpPr>
        <p:spPr>
          <a:xfrm>
            <a:off x="381000" y="1255776"/>
            <a:ext cx="7236042" cy="4870387"/>
          </a:xfrm>
        </p:spPr>
        <p:txBody>
          <a:bodyPr/>
          <a:lstStyle/>
          <a:p>
            <a:r>
              <a:rPr lang="en-US" sz="2000" dirty="0">
                <a:latin typeface="+mj-lt"/>
              </a:rPr>
              <a:t>Clinical Experience Administration, EPOL 597, </a:t>
            </a:r>
            <a:r>
              <a:rPr lang="en-US" sz="2000" u="sng" dirty="0">
                <a:latin typeface="+mj-lt"/>
              </a:rPr>
              <a:t>two</a:t>
            </a:r>
            <a:r>
              <a:rPr lang="en-US" sz="2000" dirty="0">
                <a:latin typeface="+mj-lt"/>
              </a:rPr>
              <a:t> semesters</a:t>
            </a:r>
          </a:p>
          <a:p>
            <a:pPr marL="0" indent="0">
              <a:buNone/>
            </a:pPr>
            <a:endParaRPr lang="en-US" sz="2000" dirty="0">
              <a:latin typeface="+mj-lt"/>
            </a:endParaRPr>
          </a:p>
          <a:p>
            <a:r>
              <a:rPr lang="en-US" sz="2000" dirty="0">
                <a:latin typeface="+mj-lt"/>
              </a:rPr>
              <a:t>Must be conducted at one (or more) </a:t>
            </a:r>
            <a:r>
              <a:rPr lang="en-US" sz="2000" b="1" dirty="0">
                <a:latin typeface="+mj-lt"/>
              </a:rPr>
              <a:t>public school districts </a:t>
            </a:r>
            <a:r>
              <a:rPr lang="en-US" sz="1600" dirty="0">
                <a:latin typeface="+mj-lt"/>
              </a:rPr>
              <a:t>“so as to enable the candidate to be exposed to and to participate in a variety of educational leadership situations in settings that represent diverse economic and cultural conditions and involve interaction with various members of the school community (e.g., parents, school board members, local school councils or other governing councils, community partners)” (Part 33 rules)</a:t>
            </a:r>
          </a:p>
          <a:p>
            <a:pPr marL="0" indent="0">
              <a:buNone/>
            </a:pPr>
            <a:endParaRPr lang="en-US" sz="1600" dirty="0">
              <a:latin typeface="+mj-lt"/>
            </a:endParaRPr>
          </a:p>
          <a:p>
            <a:r>
              <a:rPr lang="en-US" sz="2000" dirty="0">
                <a:latin typeface="+mj-lt"/>
              </a:rPr>
              <a:t>Must be in a district that has a placement contract with UIUC. If there is no contract currently in place, it can take several months to execute. If you plan to complete internship during the 2024-25 school year, please </a:t>
            </a:r>
            <a:r>
              <a:rPr lang="en-US" sz="2000" dirty="0">
                <a:solidFill>
                  <a:srgbClr val="13294B"/>
                </a:solidFill>
                <a:effectLst/>
                <a:latin typeface="+mj-lt"/>
                <a:ea typeface="Calibri" panose="020F0502020204030204" pitchFamily="34" charset="0"/>
              </a:rPr>
              <a:t>complete this short survey now and submit during class.</a:t>
            </a:r>
            <a:endParaRPr lang="en-US" sz="2000" dirty="0">
              <a:solidFill>
                <a:srgbClr val="13294B"/>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endParaRPr>
          </a:p>
          <a:p>
            <a:endParaRPr lang="en-US" sz="1800" u="sng" dirty="0">
              <a:solidFill>
                <a:srgbClr val="0070C0"/>
              </a:solidFill>
              <a:latin typeface="+mj-lt"/>
              <a:ea typeface="Calibri" panose="020F0502020204030204" pitchFamily="34" charset="0"/>
              <a:hlinkClick r:id="rId2">
                <a:extLst>
                  <a:ext uri="{A12FA001-AC4F-418D-AE19-62706E023703}">
                    <ahyp:hlinkClr xmlns:ahyp="http://schemas.microsoft.com/office/drawing/2018/hyperlinkcolor" val="tx"/>
                  </a:ext>
                </a:extLst>
              </a:hlinkClick>
            </a:endParaRPr>
          </a:p>
          <a:p>
            <a:r>
              <a:rPr lang="en-US" sz="2400" u="sng" dirty="0">
                <a:solidFill>
                  <a:srgbClr val="0070C0"/>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https://surveys.illinois.edu/sec/180355533</a:t>
            </a:r>
            <a:r>
              <a:rPr lang="en-US" sz="2400" u="sng" dirty="0">
                <a:solidFill>
                  <a:srgbClr val="0070C0"/>
                </a:solidFill>
                <a:effectLst/>
                <a:latin typeface="+mj-lt"/>
                <a:ea typeface="Calibri" panose="020F0502020204030204" pitchFamily="34" charset="0"/>
              </a:rPr>
              <a:t> </a:t>
            </a:r>
            <a:r>
              <a:rPr lang="en-US" sz="2400" dirty="0">
                <a:solidFill>
                  <a:srgbClr val="0070C0"/>
                </a:solidFill>
                <a:effectLst/>
                <a:latin typeface="+mj-lt"/>
                <a:ea typeface="Calibri" panose="020F0502020204030204" pitchFamily="34" charset="0"/>
              </a:rPr>
              <a:t> </a:t>
            </a:r>
            <a:endParaRPr lang="en-US" sz="2400" dirty="0">
              <a:solidFill>
                <a:srgbClr val="0070C0"/>
              </a:solidFill>
              <a:latin typeface="+mj-lt"/>
            </a:endParaRPr>
          </a:p>
          <a:p>
            <a:pPr lvl="1">
              <a:buFont typeface="Trebuchet MS" panose="020B0603020202020204" pitchFamily="34" charset="0"/>
              <a:buChar char="—"/>
            </a:pPr>
            <a:endParaRPr lang="en-US" sz="2200" dirty="0">
              <a:latin typeface="+mj-lt"/>
            </a:endParaRPr>
          </a:p>
        </p:txBody>
      </p:sp>
    </p:spTree>
    <p:extLst>
      <p:ext uri="{BB962C8B-B14F-4D97-AF65-F5344CB8AC3E}">
        <p14:creationId xmlns:p14="http://schemas.microsoft.com/office/powerpoint/2010/main" val="342653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9F3F-AE61-48FA-B67D-FFD3FC798B22}"/>
              </a:ext>
            </a:extLst>
          </p:cNvPr>
          <p:cNvSpPr>
            <a:spLocks noGrp="1"/>
          </p:cNvSpPr>
          <p:nvPr>
            <p:ph type="title"/>
          </p:nvPr>
        </p:nvSpPr>
        <p:spPr>
          <a:xfrm>
            <a:off x="381000" y="91758"/>
            <a:ext cx="8305800" cy="889697"/>
          </a:xfrm>
        </p:spPr>
        <p:txBody>
          <a:bodyPr/>
          <a:lstStyle/>
          <a:p>
            <a:pPr algn="l"/>
            <a:r>
              <a:rPr lang="en-US" sz="3200" b="1" dirty="0"/>
              <a:t>Supt Internship Mentor Qualifications</a:t>
            </a:r>
            <a:r>
              <a:rPr lang="en-US" sz="4000" dirty="0"/>
              <a:t>	</a:t>
            </a:r>
          </a:p>
        </p:txBody>
      </p:sp>
      <p:sp>
        <p:nvSpPr>
          <p:cNvPr id="3" name="Content Placeholder 2">
            <a:extLst>
              <a:ext uri="{FF2B5EF4-FFF2-40B4-BE49-F238E27FC236}">
                <a16:creationId xmlns:a16="http://schemas.microsoft.com/office/drawing/2014/main" id="{1D3DEA05-0679-4DA4-BE0E-D05E8852D784}"/>
              </a:ext>
            </a:extLst>
          </p:cNvPr>
          <p:cNvSpPr>
            <a:spLocks noGrp="1"/>
          </p:cNvSpPr>
          <p:nvPr>
            <p:ph idx="1"/>
          </p:nvPr>
        </p:nvSpPr>
        <p:spPr>
          <a:xfrm>
            <a:off x="381000" y="755904"/>
            <a:ext cx="8305800" cy="4937761"/>
          </a:xfrm>
        </p:spPr>
        <p:txBody>
          <a:bodyPr/>
          <a:lstStyle/>
          <a:p>
            <a:pPr marL="0" indent="0">
              <a:buNone/>
            </a:pPr>
            <a:r>
              <a:rPr lang="en-US" sz="2000" dirty="0">
                <a:latin typeface="+mj-lt"/>
              </a:rPr>
              <a:t>You will not be able to register for your first term of EPOL 597 until the mentor qualification form and recommendation letter/eval has been turned in to Gabrielle and approved by EPOL faculty</a:t>
            </a:r>
          </a:p>
          <a:p>
            <a:pPr marL="0" indent="0">
              <a:buNone/>
            </a:pPr>
            <a:r>
              <a:rPr lang="en-US" sz="2000" u="sng" dirty="0">
                <a:latin typeface="+mj-lt"/>
              </a:rPr>
              <a:t>Mentor criteria:</a:t>
            </a:r>
            <a:endParaRPr lang="en-US" sz="1000" u="sng" dirty="0">
              <a:latin typeface="+mj-lt"/>
            </a:endParaRPr>
          </a:p>
          <a:p>
            <a:r>
              <a:rPr lang="en-US" sz="2000" dirty="0">
                <a:latin typeface="+mj-lt"/>
              </a:rPr>
              <a:t>Valid &amp; current PEL with a </a:t>
            </a:r>
            <a:r>
              <a:rPr lang="en-US" sz="2000" dirty="0" err="1">
                <a:latin typeface="+mj-lt"/>
              </a:rPr>
              <a:t>supt</a:t>
            </a:r>
            <a:r>
              <a:rPr lang="en-US" sz="2000" dirty="0">
                <a:latin typeface="+mj-lt"/>
              </a:rPr>
              <a:t> endorsement.</a:t>
            </a:r>
          </a:p>
          <a:p>
            <a:r>
              <a:rPr lang="en-US" sz="2000" dirty="0">
                <a:latin typeface="+mj-lt"/>
              </a:rPr>
              <a:t>At least two years of full-time successful experience as a superintendent, as </a:t>
            </a:r>
            <a:r>
              <a:rPr lang="en-US" sz="2000" b="1" u="sng" dirty="0">
                <a:latin typeface="+mj-lt"/>
              </a:rPr>
              <a:t>evidenced by relevant data*</a:t>
            </a:r>
            <a:r>
              <a:rPr lang="en-US" sz="2000" dirty="0">
                <a:latin typeface="+mj-lt"/>
              </a:rPr>
              <a:t>.</a:t>
            </a:r>
          </a:p>
          <a:p>
            <a:r>
              <a:rPr lang="en-US" sz="2000" dirty="0">
                <a:latin typeface="+mj-lt"/>
              </a:rPr>
              <a:t>Exception to this rule:</a:t>
            </a:r>
          </a:p>
          <a:p>
            <a:pPr lvl="1"/>
            <a:r>
              <a:rPr lang="en-US" sz="1800" dirty="0">
                <a:latin typeface="+mj-lt"/>
              </a:rPr>
              <a:t>A first-year superintendent may serve as internship supervisor </a:t>
            </a:r>
            <a:r>
              <a:rPr lang="en-US" sz="1800" b="1" i="1" dirty="0">
                <a:latin typeface="+mj-lt"/>
              </a:rPr>
              <a:t>if </a:t>
            </a:r>
            <a:r>
              <a:rPr lang="en-US" sz="1800" dirty="0">
                <a:latin typeface="+mj-lt"/>
              </a:rPr>
              <a:t>the individual was hired </a:t>
            </a:r>
            <a:r>
              <a:rPr lang="en-US" sz="1800" b="1" i="1" dirty="0">
                <a:latin typeface="+mj-lt"/>
              </a:rPr>
              <a:t>after</a:t>
            </a:r>
            <a:r>
              <a:rPr lang="en-US" sz="1800" dirty="0">
                <a:latin typeface="+mj-lt"/>
              </a:rPr>
              <a:t> the candidate started the internship in the respective school district. </a:t>
            </a:r>
          </a:p>
          <a:p>
            <a:pPr>
              <a:buFont typeface="Arial" panose="020B0604020202020204" pitchFamily="34" charset="0"/>
              <a:buChar char="•"/>
            </a:pPr>
            <a:r>
              <a:rPr lang="en-US" sz="2000" b="1" u="sng" dirty="0">
                <a:latin typeface="+mj-lt"/>
              </a:rPr>
              <a:t>Formal evaluation or letter of recommendation from former supervisor*</a:t>
            </a:r>
          </a:p>
          <a:p>
            <a:pPr marL="0" indent="0">
              <a:buNone/>
            </a:pPr>
            <a:endParaRPr lang="en-US" sz="1400" b="1" u="sng" dirty="0">
              <a:latin typeface="+mj-lt"/>
            </a:endParaRPr>
          </a:p>
          <a:p>
            <a:pPr marL="0" indent="0">
              <a:buNone/>
            </a:pPr>
            <a:r>
              <a:rPr lang="en-US" sz="2000" dirty="0">
                <a:latin typeface="+mj-lt"/>
              </a:rPr>
              <a:t>*documented via Supt Mentor Qualification Form and recommendation turned in to Gabrielle Zarco (</a:t>
            </a:r>
            <a:r>
              <a:rPr lang="en-US" sz="2000" dirty="0">
                <a:latin typeface="+mj-lt"/>
                <a:hlinkClick r:id="rId2"/>
              </a:rPr>
              <a:t>hohulin2@illinois.edu</a:t>
            </a:r>
            <a:r>
              <a:rPr lang="en-US" sz="2000" dirty="0">
                <a:latin typeface="+mj-lt"/>
              </a:rPr>
              <a:t>)</a:t>
            </a:r>
          </a:p>
          <a:p>
            <a:pPr marL="0" indent="0">
              <a:buNone/>
            </a:pPr>
            <a:endParaRPr lang="en-US" sz="20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41647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D8B9-163F-7373-1A54-A620B5A800D8}"/>
              </a:ext>
            </a:extLst>
          </p:cNvPr>
          <p:cNvSpPr>
            <a:spLocks noGrp="1"/>
          </p:cNvSpPr>
          <p:nvPr>
            <p:ph type="title"/>
          </p:nvPr>
        </p:nvSpPr>
        <p:spPr/>
        <p:txBody>
          <a:bodyPr/>
          <a:lstStyle/>
          <a:p>
            <a:r>
              <a:rPr lang="en-US" dirty="0"/>
              <a:t>Finish Line!</a:t>
            </a:r>
          </a:p>
        </p:txBody>
      </p:sp>
      <p:sp>
        <p:nvSpPr>
          <p:cNvPr id="3" name="Content Placeholder 2">
            <a:extLst>
              <a:ext uri="{FF2B5EF4-FFF2-40B4-BE49-F238E27FC236}">
                <a16:creationId xmlns:a16="http://schemas.microsoft.com/office/drawing/2014/main" id="{1BA92A63-B3CA-1B18-F88A-D8D256DBE9AD}"/>
              </a:ext>
            </a:extLst>
          </p:cNvPr>
          <p:cNvSpPr>
            <a:spLocks noGrp="1"/>
          </p:cNvSpPr>
          <p:nvPr>
            <p:ph idx="1"/>
          </p:nvPr>
        </p:nvSpPr>
        <p:spPr>
          <a:xfrm>
            <a:off x="381000" y="1255777"/>
            <a:ext cx="8305800" cy="4584192"/>
          </a:xfrm>
        </p:spPr>
        <p:txBody>
          <a:bodyPr/>
          <a:lstStyle/>
          <a:p>
            <a:r>
              <a:rPr lang="en-US" sz="2400" dirty="0"/>
              <a:t>Around Valentine’s Day during the second term of EPOL 597, apply for licensure through the CoTE portal. </a:t>
            </a:r>
          </a:p>
          <a:p>
            <a:pPr marL="0" indent="0">
              <a:buNone/>
            </a:pPr>
            <a:endParaRPr lang="en-US" sz="1200" dirty="0"/>
          </a:p>
          <a:p>
            <a:pPr marL="0" indent="0">
              <a:buNone/>
            </a:pPr>
            <a:r>
              <a:rPr lang="en-US" sz="2400" dirty="0"/>
              <a:t>Deadline: soft deadline of March 31 to apply for licensure</a:t>
            </a:r>
          </a:p>
          <a:p>
            <a:pPr marL="0" indent="0">
              <a:buNone/>
            </a:pPr>
            <a:endParaRPr lang="en-US" sz="1100" dirty="0"/>
          </a:p>
          <a:p>
            <a:pPr marL="0" indent="0">
              <a:buNone/>
            </a:pPr>
            <a:r>
              <a:rPr lang="en-US" sz="2000" dirty="0">
                <a:solidFill>
                  <a:srgbClr val="FF0000"/>
                </a:solidFill>
              </a:rPr>
              <a:t>Please do not apply for entitlement through ISBE directly via ELIS account – even if you are finishing all requirements a long time after you’ve graduated and left the University. Applying to ISBE directly costs both ISBE and CoTE employees a lot of hassle and may require you to pay more money!</a:t>
            </a:r>
          </a:p>
          <a:p>
            <a:pPr marL="0" indent="0">
              <a:buNone/>
            </a:pPr>
            <a:endParaRPr lang="en-US" sz="1000" dirty="0">
              <a:solidFill>
                <a:srgbClr val="FF0000"/>
              </a:solidFill>
            </a:endParaRPr>
          </a:p>
          <a:p>
            <a:pPr marL="0" indent="0">
              <a:buNone/>
            </a:pPr>
            <a:r>
              <a:rPr lang="en-US" sz="2000" dirty="0">
                <a:solidFill>
                  <a:schemeClr val="accent6">
                    <a:lumMod val="75000"/>
                  </a:schemeClr>
                </a:solidFill>
              </a:rPr>
              <a:t>Candidates completing all requirements from 7/1/2024 forward will also need to complete a safety training. This will be available from a link in your CoTE student portal. </a:t>
            </a:r>
          </a:p>
        </p:txBody>
      </p:sp>
    </p:spTree>
    <p:extLst>
      <p:ext uri="{BB962C8B-B14F-4D97-AF65-F5344CB8AC3E}">
        <p14:creationId xmlns:p14="http://schemas.microsoft.com/office/powerpoint/2010/main" val="177829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E7BA-92B1-C796-83B4-677CC237F2FE}"/>
              </a:ext>
            </a:extLst>
          </p:cNvPr>
          <p:cNvSpPr>
            <a:spLocks noGrp="1"/>
          </p:cNvSpPr>
          <p:nvPr>
            <p:ph type="title"/>
          </p:nvPr>
        </p:nvSpPr>
        <p:spPr>
          <a:xfrm>
            <a:off x="381000" y="274638"/>
            <a:ext cx="8305800" cy="981138"/>
          </a:xfrm>
        </p:spPr>
        <p:txBody>
          <a:bodyPr/>
          <a:lstStyle/>
          <a:p>
            <a:r>
              <a:rPr lang="en-US" altLang="en-US" sz="3200" dirty="0"/>
              <a:t>Applying for license through CoTE Portal</a:t>
            </a:r>
            <a:br>
              <a:rPr lang="en-US" altLang="en-US" sz="3200" dirty="0"/>
            </a:br>
            <a:r>
              <a:rPr lang="en-US" altLang="en-US" sz="2000" dirty="0"/>
              <a:t>Don’t procrastinate on this – it will take about 5 minutes to complete!! </a:t>
            </a:r>
            <a:br>
              <a:rPr lang="en-US" altLang="en-US" sz="4400" dirty="0"/>
            </a:br>
            <a:endParaRPr lang="en-US" dirty="0"/>
          </a:p>
        </p:txBody>
      </p:sp>
      <p:sp>
        <p:nvSpPr>
          <p:cNvPr id="12290" name="Content Placeholder 2">
            <a:extLst>
              <a:ext uri="{FF2B5EF4-FFF2-40B4-BE49-F238E27FC236}">
                <a16:creationId xmlns:a16="http://schemas.microsoft.com/office/drawing/2014/main" id="{49C4F6B3-B858-422B-319F-122B9E5419CB}"/>
              </a:ext>
            </a:extLst>
          </p:cNvPr>
          <p:cNvSpPr>
            <a:spLocks noGrp="1" noChangeArrowheads="1"/>
          </p:cNvSpPr>
          <p:nvPr>
            <p:ph idx="1"/>
          </p:nvPr>
        </p:nvSpPr>
        <p:spPr>
          <a:xfrm>
            <a:off x="381000" y="1255777"/>
            <a:ext cx="8305800" cy="3560064"/>
          </a:xfrm>
        </p:spPr>
        <p:txBody>
          <a:bodyPr/>
          <a:lstStyle/>
          <a:p>
            <a:pPr eaLnBrk="1" hangingPunct="1"/>
            <a:r>
              <a:rPr lang="en-US" altLang="en-US" sz="2400" dirty="0"/>
              <a:t>Log into your student portal </a:t>
            </a:r>
          </a:p>
          <a:p>
            <a:pPr marL="0" indent="0" eaLnBrk="1" hangingPunct="1">
              <a:buNone/>
            </a:pPr>
            <a:endParaRPr lang="en-US" altLang="en-US" sz="2400" dirty="0"/>
          </a:p>
          <a:p>
            <a:pPr eaLnBrk="1" hangingPunct="1"/>
            <a:endParaRPr lang="en-US" altLang="en-US" sz="2400" dirty="0"/>
          </a:p>
          <a:p>
            <a:pPr eaLnBrk="1" hangingPunct="1"/>
            <a:endParaRPr lang="en-US" altLang="en-US" sz="2400" dirty="0"/>
          </a:p>
          <a:p>
            <a:pPr marL="0" indent="0" eaLnBrk="1" hangingPunct="1">
              <a:buNone/>
            </a:pPr>
            <a:endParaRPr lang="en-US" altLang="en-US" sz="2400" dirty="0"/>
          </a:p>
          <a:p>
            <a:pPr marL="0" indent="0" eaLnBrk="1" hangingPunct="1">
              <a:buNone/>
            </a:pPr>
            <a:endParaRPr lang="en-US" altLang="en-US" sz="2400" dirty="0"/>
          </a:p>
          <a:p>
            <a:pPr marL="0" indent="0" eaLnBrk="1" hangingPunct="1">
              <a:buNone/>
            </a:pPr>
            <a:endParaRPr lang="en-US" altLang="en-US" sz="2400" dirty="0"/>
          </a:p>
          <a:p>
            <a:pPr eaLnBrk="1" hangingPunct="1"/>
            <a:endParaRPr lang="en-US" altLang="en-US" sz="2400" dirty="0"/>
          </a:p>
        </p:txBody>
      </p:sp>
      <p:pic>
        <p:nvPicPr>
          <p:cNvPr id="4" name="Picture 3">
            <a:extLst>
              <a:ext uri="{FF2B5EF4-FFF2-40B4-BE49-F238E27FC236}">
                <a16:creationId xmlns:a16="http://schemas.microsoft.com/office/drawing/2014/main" id="{A2146753-A6D6-B83E-1F52-05083D1BDC9B}"/>
              </a:ext>
            </a:extLst>
          </p:cNvPr>
          <p:cNvPicPr>
            <a:picLocks noChangeAspect="1"/>
          </p:cNvPicPr>
          <p:nvPr/>
        </p:nvPicPr>
        <p:blipFill>
          <a:blip r:embed="rId2"/>
          <a:stretch>
            <a:fillRect/>
          </a:stretch>
        </p:blipFill>
        <p:spPr>
          <a:xfrm>
            <a:off x="841248" y="1755648"/>
            <a:ext cx="6669024" cy="1772657"/>
          </a:xfrm>
          <a:prstGeom prst="rect">
            <a:avLst/>
          </a:prstGeom>
        </p:spPr>
      </p:pic>
      <p:sp>
        <p:nvSpPr>
          <p:cNvPr id="5" name="TextBox 4">
            <a:extLst>
              <a:ext uri="{FF2B5EF4-FFF2-40B4-BE49-F238E27FC236}">
                <a16:creationId xmlns:a16="http://schemas.microsoft.com/office/drawing/2014/main" id="{147FE8E8-606F-7F78-EBEC-AE909A69AB00}"/>
              </a:ext>
            </a:extLst>
          </p:cNvPr>
          <p:cNvSpPr txBox="1"/>
          <p:nvPr/>
        </p:nvSpPr>
        <p:spPr>
          <a:xfrm>
            <a:off x="381001" y="3962400"/>
            <a:ext cx="7653528" cy="1200329"/>
          </a:xfrm>
          <a:prstGeom prst="rect">
            <a:avLst/>
          </a:prstGeom>
          <a:noFill/>
        </p:spPr>
        <p:txBody>
          <a:bodyPr wrap="square" rtlCol="0">
            <a:spAutoFit/>
          </a:bodyPr>
          <a:lstStyle/>
          <a:p>
            <a:r>
              <a:rPr lang="en-US" dirty="0"/>
              <a:t>Log in using your </a:t>
            </a:r>
            <a:r>
              <a:rPr lang="en-US" dirty="0" err="1"/>
              <a:t>netID</a:t>
            </a:r>
            <a:r>
              <a:rPr lang="en-US" dirty="0"/>
              <a:t> (first part of your UIUC email address) only. Do not include the @illinois.edu  Example: my UIUC email address is </a:t>
            </a:r>
            <a:r>
              <a:rPr lang="en-US" dirty="0">
                <a:hlinkClick r:id="rId3"/>
              </a:rPr>
              <a:t>SuzanneL@illinois.edu</a:t>
            </a:r>
            <a:r>
              <a:rPr lang="en-US" dirty="0"/>
              <a:t>.  I would log in to student portal by entering </a:t>
            </a:r>
            <a:r>
              <a:rPr lang="en-US" dirty="0" err="1"/>
              <a:t>SuzanneL</a:t>
            </a:r>
            <a:r>
              <a:rPr lang="en-US" dirty="0"/>
              <a:t>    and then my UIUC active directory/email password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AD15-70D8-1ED0-BB75-D191BF0133A8}"/>
              </a:ext>
            </a:extLst>
          </p:cNvPr>
          <p:cNvSpPr>
            <a:spLocks noGrp="1"/>
          </p:cNvSpPr>
          <p:nvPr>
            <p:ph type="title"/>
          </p:nvPr>
        </p:nvSpPr>
        <p:spPr>
          <a:xfrm>
            <a:off x="381000" y="274638"/>
            <a:ext cx="7043928" cy="1143000"/>
          </a:xfrm>
        </p:spPr>
        <p:txBody>
          <a:bodyPr/>
          <a:lstStyle/>
          <a:p>
            <a:r>
              <a:rPr lang="en-US" sz="3200" dirty="0"/>
              <a:t>Applying for licensure: After logging in to CoTE student portal</a:t>
            </a:r>
          </a:p>
        </p:txBody>
      </p:sp>
      <p:sp>
        <p:nvSpPr>
          <p:cNvPr id="3" name="Content Placeholder 2">
            <a:extLst>
              <a:ext uri="{FF2B5EF4-FFF2-40B4-BE49-F238E27FC236}">
                <a16:creationId xmlns:a16="http://schemas.microsoft.com/office/drawing/2014/main" id="{CC703296-1DA7-3C0F-8A8F-7444E2B021B4}"/>
              </a:ext>
            </a:extLst>
          </p:cNvPr>
          <p:cNvSpPr>
            <a:spLocks noGrp="1"/>
          </p:cNvSpPr>
          <p:nvPr>
            <p:ph idx="1"/>
          </p:nvPr>
        </p:nvSpPr>
        <p:spPr>
          <a:xfrm>
            <a:off x="381000" y="1767840"/>
            <a:ext cx="6848856" cy="4815522"/>
          </a:xfrm>
        </p:spPr>
        <p:txBody>
          <a:bodyPr/>
          <a:lstStyle/>
          <a:p>
            <a:r>
              <a:rPr lang="en-US" sz="2400" dirty="0">
                <a:latin typeface="Calibri" panose="020F0502020204030204" pitchFamily="34" charset="0"/>
                <a:cs typeface="Calibri" panose="020F0502020204030204" pitchFamily="34" charset="0"/>
              </a:rPr>
              <a:t>Scroll to “Prior to Licensure: section</a:t>
            </a:r>
          </a:p>
          <a:p>
            <a:r>
              <a:rPr lang="en-US" sz="2400" dirty="0">
                <a:latin typeface="Calibri" panose="020F0502020204030204" pitchFamily="34" charset="0"/>
                <a:cs typeface="Calibri" panose="020F0502020204030204" pitchFamily="34" charset="0"/>
              </a:rPr>
              <a:t>Under “Licensure Application” click on the “here” in “Click</a:t>
            </a:r>
            <a:r>
              <a:rPr lang="en-US" sz="2400" b="1" dirty="0">
                <a:latin typeface="Calibri" panose="020F0502020204030204" pitchFamily="34" charset="0"/>
                <a:cs typeface="Calibri" panose="020F0502020204030204" pitchFamily="34" charset="0"/>
              </a:rPr>
              <a:t> here </a:t>
            </a:r>
            <a:r>
              <a:rPr lang="en-US" sz="2400" dirty="0">
                <a:latin typeface="Calibri" panose="020F0502020204030204" pitchFamily="34" charset="0"/>
                <a:cs typeface="Calibri" panose="020F0502020204030204" pitchFamily="34" charset="0"/>
              </a:rPr>
              <a:t>to apply”</a:t>
            </a:r>
          </a:p>
          <a:p>
            <a:r>
              <a:rPr lang="en-US" sz="2400" dirty="0">
                <a:latin typeface="Calibri" panose="020F0502020204030204" pitchFamily="34" charset="0"/>
                <a:cs typeface="Calibri" panose="020F0502020204030204" pitchFamily="34" charset="0"/>
              </a:rPr>
              <a:t>You will be asked if you are registered for or have previously done student teaching/internship</a:t>
            </a:r>
          </a:p>
          <a:p>
            <a:r>
              <a:rPr lang="en-US" sz="2400" dirty="0">
                <a:latin typeface="Calibri" panose="020F0502020204030204" pitchFamily="34" charset="0"/>
                <a:cs typeface="Calibri" panose="020F0502020204030204" pitchFamily="34" charset="0"/>
              </a:rPr>
              <a:t>Presuming you are in your second semester of EPOL 597, answer “yes” and then submit</a:t>
            </a:r>
          </a:p>
          <a:p>
            <a:r>
              <a:rPr lang="en-US" sz="2400" dirty="0">
                <a:latin typeface="Calibri" panose="020F0502020204030204" pitchFamily="34" charset="0"/>
                <a:cs typeface="Calibri" panose="020F0502020204030204" pitchFamily="34" charset="0"/>
              </a:rPr>
              <a:t>Click on “Click here to add an application for licensure”</a:t>
            </a:r>
          </a:p>
        </p:txBody>
      </p:sp>
    </p:spTree>
    <p:extLst>
      <p:ext uri="{BB962C8B-B14F-4D97-AF65-F5344CB8AC3E}">
        <p14:creationId xmlns:p14="http://schemas.microsoft.com/office/powerpoint/2010/main" val="1505658894"/>
      </p:ext>
    </p:extLst>
  </p:cSld>
  <p:clrMapOvr>
    <a:masterClrMapping/>
  </p:clrMapOvr>
</p:sld>
</file>

<file path=ppt/theme/theme1.xml><?xml version="1.0" encoding="utf-8"?>
<a:theme xmlns:a="http://schemas.openxmlformats.org/drawingml/2006/main" name="ThemeILtemplates">
  <a:themeElements>
    <a:clrScheme name="Custom 3">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ILtemplates" id="{6EC0D3B8-D00B-9A47-9A8C-D7EB10692958}" vid="{653600DB-8A06-0545-A332-28A5B2E83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18911</TotalTime>
  <Words>1249</Words>
  <Application>Microsoft Office PowerPoint</Application>
  <PresentationFormat>On-screen Show (4:3)</PresentationFormat>
  <Paragraphs>112</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Georgia</vt:lpstr>
      <vt:lpstr>Trebuchet MS</vt:lpstr>
      <vt:lpstr>Wingdings</vt:lpstr>
      <vt:lpstr>ThemeILtemplates</vt:lpstr>
      <vt:lpstr>PowerPoint Presentation</vt:lpstr>
      <vt:lpstr>Licensure Staff for EPOL Programs</vt:lpstr>
      <vt:lpstr>License versus Degree</vt:lpstr>
      <vt:lpstr>CoTE monitors . . .</vt:lpstr>
      <vt:lpstr>Internship</vt:lpstr>
      <vt:lpstr>Supt Internship Mentor Qualifications </vt:lpstr>
      <vt:lpstr>Finish Line!</vt:lpstr>
      <vt:lpstr>Applying for license through CoTE Portal Don’t procrastinate on this – it will take about 5 minutes to complete!!  </vt:lpstr>
      <vt:lpstr>Applying for licensure: After logging in to CoTE student portal</vt:lpstr>
      <vt:lpstr>PowerPoint Presentation</vt:lpstr>
      <vt:lpstr>PowerPoint Presentation</vt:lpstr>
      <vt:lpstr>If you drift away . .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Hoerr</dc:creator>
  <cp:lastModifiedBy>Lee, Suzanne</cp:lastModifiedBy>
  <cp:revision>111</cp:revision>
  <cp:lastPrinted>2019-07-18T18:20:22Z</cp:lastPrinted>
  <dcterms:created xsi:type="dcterms:W3CDTF">2016-01-13T21:18:08Z</dcterms:created>
  <dcterms:modified xsi:type="dcterms:W3CDTF">2024-02-15T23:18:37Z</dcterms:modified>
  <cp:contentStatus/>
</cp:coreProperties>
</file>