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6" r:id="rId7"/>
    <p:sldId id="265" r:id="rId8"/>
    <p:sldId id="267" r:id="rId9"/>
    <p:sldId id="261" r:id="rId10"/>
    <p:sldId id="269" r:id="rId11"/>
    <p:sldId id="268" r:id="rId12"/>
    <p:sldId id="262" r:id="rId13"/>
    <p:sldId id="263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D09191-9929-4791-BA42-E06B99258600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656EA3-8D35-4A00-836A-7D669AC33BB8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 smtClean="0"/>
            <a:t>AITS Integration Competency Center</a:t>
          </a:r>
          <a:endParaRPr lang="en-US" dirty="0"/>
        </a:p>
      </dgm:t>
    </dgm:pt>
    <dgm:pt modelId="{5141A693-B147-4C82-A9A7-199158747797}" type="parTrans" cxnId="{A8A042CE-67DA-4D0D-ACF0-2C12D84CFBAC}">
      <dgm:prSet/>
      <dgm:spPr/>
      <dgm:t>
        <a:bodyPr/>
        <a:lstStyle/>
        <a:p>
          <a:endParaRPr lang="en-US"/>
        </a:p>
      </dgm:t>
    </dgm:pt>
    <dgm:pt modelId="{39212855-568B-4DA8-8011-43F01CAF6DE7}" type="sibTrans" cxnId="{A8A042CE-67DA-4D0D-ACF0-2C12D84CFBAC}">
      <dgm:prSet/>
      <dgm:spPr/>
      <dgm:t>
        <a:bodyPr/>
        <a:lstStyle/>
        <a:p>
          <a:endParaRPr lang="en-US"/>
        </a:p>
      </dgm:t>
    </dgm:pt>
    <dgm:pt modelId="{283C16CE-ADFA-478C-A767-4422256D2C20}">
      <dgm:prSet phldrT="[Text]"/>
      <dgm:spPr/>
      <dgm:t>
        <a:bodyPr/>
        <a:lstStyle/>
        <a:p>
          <a:r>
            <a:rPr lang="en-US" dirty="0" smtClean="0"/>
            <a:t>Integration platform gatekeepers</a:t>
          </a:r>
          <a:endParaRPr lang="en-US" dirty="0"/>
        </a:p>
      </dgm:t>
    </dgm:pt>
    <dgm:pt modelId="{C12193AE-751F-42A8-BFD7-4B4FAE1FF837}" type="parTrans" cxnId="{EBDDFCD6-EE79-4A29-BA57-DD729AB89BD9}">
      <dgm:prSet/>
      <dgm:spPr/>
      <dgm:t>
        <a:bodyPr/>
        <a:lstStyle/>
        <a:p>
          <a:endParaRPr lang="en-US"/>
        </a:p>
      </dgm:t>
    </dgm:pt>
    <dgm:pt modelId="{981BF4F0-880C-4257-8578-74D3C08B841C}" type="sibTrans" cxnId="{EBDDFCD6-EE79-4A29-BA57-DD729AB89BD9}">
      <dgm:prSet/>
      <dgm:spPr/>
      <dgm:t>
        <a:bodyPr/>
        <a:lstStyle/>
        <a:p>
          <a:endParaRPr lang="en-US"/>
        </a:p>
      </dgm:t>
    </dgm:pt>
    <dgm:pt modelId="{552D2B40-B562-4086-9F4D-76C16E123DCF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 smtClean="0"/>
            <a:t>AITS Technical Account Managers</a:t>
          </a:r>
          <a:endParaRPr lang="en-US" dirty="0"/>
        </a:p>
      </dgm:t>
    </dgm:pt>
    <dgm:pt modelId="{62732573-B1B1-4832-8689-E0B0E29CBD8E}" type="parTrans" cxnId="{AF1E9AA4-E445-4C78-BF11-1FF95D2D7417}">
      <dgm:prSet/>
      <dgm:spPr/>
      <dgm:t>
        <a:bodyPr/>
        <a:lstStyle/>
        <a:p>
          <a:endParaRPr lang="en-US"/>
        </a:p>
      </dgm:t>
    </dgm:pt>
    <dgm:pt modelId="{EFCE550B-4741-4AC7-ACBA-2BBC2A6D8939}" type="sibTrans" cxnId="{AF1E9AA4-E445-4C78-BF11-1FF95D2D7417}">
      <dgm:prSet/>
      <dgm:spPr/>
      <dgm:t>
        <a:bodyPr/>
        <a:lstStyle/>
        <a:p>
          <a:endParaRPr lang="en-US"/>
        </a:p>
      </dgm:t>
    </dgm:pt>
    <dgm:pt modelId="{8EA5E5D0-EA62-4054-9F93-F92DF915E349}">
      <dgm:prSet phldrT="[Text]"/>
      <dgm:spPr/>
      <dgm:t>
        <a:bodyPr/>
        <a:lstStyle/>
        <a:p>
          <a:r>
            <a:rPr lang="en-US" dirty="0" smtClean="0"/>
            <a:t>Functional process gatekeepers and data stewards</a:t>
          </a:r>
          <a:endParaRPr lang="en-US" dirty="0"/>
        </a:p>
      </dgm:t>
    </dgm:pt>
    <dgm:pt modelId="{6F6B13C9-61A3-4BF6-A7AC-E49B10B5F038}" type="parTrans" cxnId="{C3C9750B-CB0E-4D38-976F-558EECF489C7}">
      <dgm:prSet/>
      <dgm:spPr/>
      <dgm:t>
        <a:bodyPr/>
        <a:lstStyle/>
        <a:p>
          <a:endParaRPr lang="en-US"/>
        </a:p>
      </dgm:t>
    </dgm:pt>
    <dgm:pt modelId="{2EA966BE-0392-4C1A-A7DE-FE1CB3C0E8DB}" type="sibTrans" cxnId="{C3C9750B-CB0E-4D38-976F-558EECF489C7}">
      <dgm:prSet/>
      <dgm:spPr/>
      <dgm:t>
        <a:bodyPr/>
        <a:lstStyle/>
        <a:p>
          <a:endParaRPr lang="en-US"/>
        </a:p>
      </dgm:t>
    </dgm:pt>
    <dgm:pt modelId="{5048EDB9-9E92-4B30-B206-D88600ED01F3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 smtClean="0"/>
            <a:t>University Stakeholders</a:t>
          </a:r>
          <a:endParaRPr lang="en-US" dirty="0"/>
        </a:p>
      </dgm:t>
    </dgm:pt>
    <dgm:pt modelId="{5EF0EA74-878E-4FF1-9A89-24EBDD00B51A}" type="parTrans" cxnId="{FE9F9E67-E649-4F3B-9C5C-1302622424AE}">
      <dgm:prSet/>
      <dgm:spPr/>
      <dgm:t>
        <a:bodyPr/>
        <a:lstStyle/>
        <a:p>
          <a:endParaRPr lang="en-US"/>
        </a:p>
      </dgm:t>
    </dgm:pt>
    <dgm:pt modelId="{42EA0DE0-B8DA-498C-84F2-F0F7CD78D070}" type="sibTrans" cxnId="{FE9F9E67-E649-4F3B-9C5C-1302622424AE}">
      <dgm:prSet/>
      <dgm:spPr/>
      <dgm:t>
        <a:bodyPr/>
        <a:lstStyle/>
        <a:p>
          <a:endParaRPr lang="en-US"/>
        </a:p>
      </dgm:t>
    </dgm:pt>
    <dgm:pt modelId="{CC5F1FA4-CA2F-476C-9BF3-3888EF7DCE1A}">
      <dgm:prSet phldrT="[Text]"/>
      <dgm:spPr/>
      <dgm:t>
        <a:bodyPr/>
        <a:lstStyle/>
        <a:p>
          <a:r>
            <a:rPr lang="en-US" dirty="0" smtClean="0"/>
            <a:t>Functional process and data owners. E.g. Registrars, Provosts, HR Offices</a:t>
          </a:r>
          <a:endParaRPr lang="en-US" dirty="0"/>
        </a:p>
      </dgm:t>
    </dgm:pt>
    <dgm:pt modelId="{2E212B9F-224A-4401-853B-323B3D4B7889}" type="parTrans" cxnId="{58901BDA-8BA8-41E9-B5A9-3F1485042762}">
      <dgm:prSet/>
      <dgm:spPr/>
      <dgm:t>
        <a:bodyPr/>
        <a:lstStyle/>
        <a:p>
          <a:endParaRPr lang="en-US"/>
        </a:p>
      </dgm:t>
    </dgm:pt>
    <dgm:pt modelId="{DA0DED98-6B7A-43C3-BD16-AED9F94E31CB}" type="sibTrans" cxnId="{58901BDA-8BA8-41E9-B5A9-3F1485042762}">
      <dgm:prSet/>
      <dgm:spPr/>
      <dgm:t>
        <a:bodyPr/>
        <a:lstStyle/>
        <a:p>
          <a:endParaRPr lang="en-US"/>
        </a:p>
      </dgm:t>
    </dgm:pt>
    <dgm:pt modelId="{18E288FB-BBED-41AD-AF9F-849ED10699CD}">
      <dgm:prSet phldrT="[Text]"/>
      <dgm:spPr/>
      <dgm:t>
        <a:bodyPr/>
        <a:lstStyle/>
        <a:p>
          <a:r>
            <a:rPr lang="en-US" dirty="0" smtClean="0"/>
            <a:t>Integration analysis and development</a:t>
          </a:r>
          <a:endParaRPr lang="en-US" dirty="0"/>
        </a:p>
      </dgm:t>
    </dgm:pt>
    <dgm:pt modelId="{FAC23E52-4484-4002-8C8C-2CD0C3865917}" type="parTrans" cxnId="{7B61F82E-5DCA-46C2-8A5A-777B53235B37}">
      <dgm:prSet/>
      <dgm:spPr/>
      <dgm:t>
        <a:bodyPr/>
        <a:lstStyle/>
        <a:p>
          <a:endParaRPr lang="en-US"/>
        </a:p>
      </dgm:t>
    </dgm:pt>
    <dgm:pt modelId="{A1ED32BF-0AFC-4806-B4D6-D6AA590E97CE}" type="sibTrans" cxnId="{7B61F82E-5DCA-46C2-8A5A-777B53235B37}">
      <dgm:prSet/>
      <dgm:spPr/>
      <dgm:t>
        <a:bodyPr/>
        <a:lstStyle/>
        <a:p>
          <a:endParaRPr lang="en-US"/>
        </a:p>
      </dgm:t>
    </dgm:pt>
    <dgm:pt modelId="{8BA720DC-73D3-4D29-8415-939A1F05F99D}" type="pres">
      <dgm:prSet presAssocID="{50D09191-9929-4791-BA42-E06B99258600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04E699A-CA20-4E70-8F3F-2AC69DF1B4C4}" type="pres">
      <dgm:prSet presAssocID="{1F656EA3-8D35-4A00-836A-7D669AC33BB8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98F45-C2FD-4CFE-B2BA-07A9DB9456E3}" type="pres">
      <dgm:prSet presAssocID="{1F656EA3-8D35-4A00-836A-7D669AC33BB8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A0B29-FEC6-4277-8DE5-48D04F358A80}" type="pres">
      <dgm:prSet presAssocID="{552D2B40-B562-4086-9F4D-76C16E123DCF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E0C36-E179-4681-85B3-B10263F67252}" type="pres">
      <dgm:prSet presAssocID="{552D2B40-B562-4086-9F4D-76C16E123DCF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21681F-9BF5-4825-B2A9-064560C8AA3F}" type="pres">
      <dgm:prSet presAssocID="{5048EDB9-9E92-4B30-B206-D88600ED01F3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85EB1-A037-461F-BE10-6A9080478A44}" type="pres">
      <dgm:prSet presAssocID="{5048EDB9-9E92-4B30-B206-D88600ED01F3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367335-F76A-42BF-9AE7-80A044FDBFF1}" type="presOf" srcId="{283C16CE-ADFA-478C-A767-4422256D2C20}" destId="{93A98F45-C2FD-4CFE-B2BA-07A9DB9456E3}" srcOrd="0" destOrd="0" presId="urn:microsoft.com/office/officeart/2009/3/layout/IncreasingArrowsProcess"/>
    <dgm:cxn modelId="{EBDDFCD6-EE79-4A29-BA57-DD729AB89BD9}" srcId="{1F656EA3-8D35-4A00-836A-7D669AC33BB8}" destId="{283C16CE-ADFA-478C-A767-4422256D2C20}" srcOrd="0" destOrd="0" parTransId="{C12193AE-751F-42A8-BFD7-4B4FAE1FF837}" sibTransId="{981BF4F0-880C-4257-8578-74D3C08B841C}"/>
    <dgm:cxn modelId="{C3C9750B-CB0E-4D38-976F-558EECF489C7}" srcId="{552D2B40-B562-4086-9F4D-76C16E123DCF}" destId="{8EA5E5D0-EA62-4054-9F93-F92DF915E349}" srcOrd="0" destOrd="0" parTransId="{6F6B13C9-61A3-4BF6-A7AC-E49B10B5F038}" sibTransId="{2EA966BE-0392-4C1A-A7DE-FE1CB3C0E8DB}"/>
    <dgm:cxn modelId="{A8A042CE-67DA-4D0D-ACF0-2C12D84CFBAC}" srcId="{50D09191-9929-4791-BA42-E06B99258600}" destId="{1F656EA3-8D35-4A00-836A-7D669AC33BB8}" srcOrd="0" destOrd="0" parTransId="{5141A693-B147-4C82-A9A7-199158747797}" sibTransId="{39212855-568B-4DA8-8011-43F01CAF6DE7}"/>
    <dgm:cxn modelId="{0293292B-F3D8-4CA4-B56D-4D772AE00DC8}" type="presOf" srcId="{50D09191-9929-4791-BA42-E06B99258600}" destId="{8BA720DC-73D3-4D29-8415-939A1F05F99D}" srcOrd="0" destOrd="0" presId="urn:microsoft.com/office/officeart/2009/3/layout/IncreasingArrowsProcess"/>
    <dgm:cxn modelId="{3CAECF04-0BE0-4ED3-9E19-DFC8D7BB14FA}" type="presOf" srcId="{8EA5E5D0-EA62-4054-9F93-F92DF915E349}" destId="{B84E0C36-E179-4681-85B3-B10263F67252}" srcOrd="0" destOrd="0" presId="urn:microsoft.com/office/officeart/2009/3/layout/IncreasingArrowsProcess"/>
    <dgm:cxn modelId="{FE9F9E67-E649-4F3B-9C5C-1302622424AE}" srcId="{50D09191-9929-4791-BA42-E06B99258600}" destId="{5048EDB9-9E92-4B30-B206-D88600ED01F3}" srcOrd="2" destOrd="0" parTransId="{5EF0EA74-878E-4FF1-9A89-24EBDD00B51A}" sibTransId="{42EA0DE0-B8DA-498C-84F2-F0F7CD78D070}"/>
    <dgm:cxn modelId="{98A06779-F4F8-48EB-84D2-78E5200AB34A}" type="presOf" srcId="{552D2B40-B562-4086-9F4D-76C16E123DCF}" destId="{134A0B29-FEC6-4277-8DE5-48D04F358A80}" srcOrd="0" destOrd="0" presId="urn:microsoft.com/office/officeart/2009/3/layout/IncreasingArrowsProcess"/>
    <dgm:cxn modelId="{7B61F82E-5DCA-46C2-8A5A-777B53235B37}" srcId="{1F656EA3-8D35-4A00-836A-7D669AC33BB8}" destId="{18E288FB-BBED-41AD-AF9F-849ED10699CD}" srcOrd="1" destOrd="0" parTransId="{FAC23E52-4484-4002-8C8C-2CD0C3865917}" sibTransId="{A1ED32BF-0AFC-4806-B4D6-D6AA590E97CE}"/>
    <dgm:cxn modelId="{D6776D45-EAE6-4E1D-A100-2EAD5D318D66}" type="presOf" srcId="{CC5F1FA4-CA2F-476C-9BF3-3888EF7DCE1A}" destId="{3EB85EB1-A037-461F-BE10-6A9080478A44}" srcOrd="0" destOrd="0" presId="urn:microsoft.com/office/officeart/2009/3/layout/IncreasingArrowsProcess"/>
    <dgm:cxn modelId="{58901BDA-8BA8-41E9-B5A9-3F1485042762}" srcId="{5048EDB9-9E92-4B30-B206-D88600ED01F3}" destId="{CC5F1FA4-CA2F-476C-9BF3-3888EF7DCE1A}" srcOrd="0" destOrd="0" parTransId="{2E212B9F-224A-4401-853B-323B3D4B7889}" sibTransId="{DA0DED98-6B7A-43C3-BD16-AED9F94E31CB}"/>
    <dgm:cxn modelId="{AF1E9AA4-E445-4C78-BF11-1FF95D2D7417}" srcId="{50D09191-9929-4791-BA42-E06B99258600}" destId="{552D2B40-B562-4086-9F4D-76C16E123DCF}" srcOrd="1" destOrd="0" parTransId="{62732573-B1B1-4832-8689-E0B0E29CBD8E}" sibTransId="{EFCE550B-4741-4AC7-ACBA-2BBC2A6D8939}"/>
    <dgm:cxn modelId="{E83139DE-9D1A-4B63-A64D-BDA19C8B0B13}" type="presOf" srcId="{1F656EA3-8D35-4A00-836A-7D669AC33BB8}" destId="{304E699A-CA20-4E70-8F3F-2AC69DF1B4C4}" srcOrd="0" destOrd="0" presId="urn:microsoft.com/office/officeart/2009/3/layout/IncreasingArrowsProcess"/>
    <dgm:cxn modelId="{C873016B-4DFA-4E10-A506-087DF02F9F7F}" type="presOf" srcId="{18E288FB-BBED-41AD-AF9F-849ED10699CD}" destId="{93A98F45-C2FD-4CFE-B2BA-07A9DB9456E3}" srcOrd="0" destOrd="1" presId="urn:microsoft.com/office/officeart/2009/3/layout/IncreasingArrowsProcess"/>
    <dgm:cxn modelId="{4E3D1D87-B51B-4A88-B48C-465BAA393A7D}" type="presOf" srcId="{5048EDB9-9E92-4B30-B206-D88600ED01F3}" destId="{8F21681F-9BF5-4825-B2A9-064560C8AA3F}" srcOrd="0" destOrd="0" presId="urn:microsoft.com/office/officeart/2009/3/layout/IncreasingArrowsProcess"/>
    <dgm:cxn modelId="{650F9836-C157-4D19-AED3-160197BDB1D0}" type="presParOf" srcId="{8BA720DC-73D3-4D29-8415-939A1F05F99D}" destId="{304E699A-CA20-4E70-8F3F-2AC69DF1B4C4}" srcOrd="0" destOrd="0" presId="urn:microsoft.com/office/officeart/2009/3/layout/IncreasingArrowsProcess"/>
    <dgm:cxn modelId="{9CF59A3B-4639-4572-B171-53DA6BAA1619}" type="presParOf" srcId="{8BA720DC-73D3-4D29-8415-939A1F05F99D}" destId="{93A98F45-C2FD-4CFE-B2BA-07A9DB9456E3}" srcOrd="1" destOrd="0" presId="urn:microsoft.com/office/officeart/2009/3/layout/IncreasingArrowsProcess"/>
    <dgm:cxn modelId="{0B6B5D45-F9F6-4F9A-BBAF-1B262D4F2C06}" type="presParOf" srcId="{8BA720DC-73D3-4D29-8415-939A1F05F99D}" destId="{134A0B29-FEC6-4277-8DE5-48D04F358A80}" srcOrd="2" destOrd="0" presId="urn:microsoft.com/office/officeart/2009/3/layout/IncreasingArrowsProcess"/>
    <dgm:cxn modelId="{2F685C6B-2A56-4989-8AB0-B27EFEAD7229}" type="presParOf" srcId="{8BA720DC-73D3-4D29-8415-939A1F05F99D}" destId="{B84E0C36-E179-4681-85B3-B10263F67252}" srcOrd="3" destOrd="0" presId="urn:microsoft.com/office/officeart/2009/3/layout/IncreasingArrowsProcess"/>
    <dgm:cxn modelId="{DA8FB9B3-7E8F-4D67-9219-1E91E4A2A1A5}" type="presParOf" srcId="{8BA720DC-73D3-4D29-8415-939A1F05F99D}" destId="{8F21681F-9BF5-4825-B2A9-064560C8AA3F}" srcOrd="4" destOrd="0" presId="urn:microsoft.com/office/officeart/2009/3/layout/IncreasingArrowsProcess"/>
    <dgm:cxn modelId="{793AB1AB-1AEC-4023-96C1-2E7BBB04FCC7}" type="presParOf" srcId="{8BA720DC-73D3-4D29-8415-939A1F05F99D}" destId="{3EB85EB1-A037-461F-BE10-6A9080478A44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E699A-CA20-4E70-8F3F-2AC69DF1B4C4}">
      <dsp:nvSpPr>
        <dsp:cNvPr id="0" name=""/>
        <dsp:cNvSpPr/>
      </dsp:nvSpPr>
      <dsp:spPr>
        <a:xfrm>
          <a:off x="1707769" y="7985"/>
          <a:ext cx="7100061" cy="1034039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6415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AITS Integration Competency Center</a:t>
          </a:r>
          <a:endParaRPr lang="en-US" sz="1700" kern="1200" dirty="0"/>
        </a:p>
      </dsp:txBody>
      <dsp:txXfrm>
        <a:off x="1707769" y="266495"/>
        <a:ext cx="6841551" cy="517019"/>
      </dsp:txXfrm>
    </dsp:sp>
    <dsp:sp modelId="{93A98F45-C2FD-4CFE-B2BA-07A9DB9456E3}">
      <dsp:nvSpPr>
        <dsp:cNvPr id="0" name=""/>
        <dsp:cNvSpPr/>
      </dsp:nvSpPr>
      <dsp:spPr>
        <a:xfrm>
          <a:off x="1707769" y="805379"/>
          <a:ext cx="2186818" cy="19919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Integration platform gatekeepers</a:t>
          </a:r>
          <a:endParaRPr lang="en-US" sz="1700" kern="1200" dirty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Integration analysis and development</a:t>
          </a:r>
          <a:endParaRPr lang="en-US" sz="1700" kern="1200" dirty="0"/>
        </a:p>
      </dsp:txBody>
      <dsp:txXfrm>
        <a:off x="1707769" y="805379"/>
        <a:ext cx="2186818" cy="1991940"/>
      </dsp:txXfrm>
    </dsp:sp>
    <dsp:sp modelId="{134A0B29-FEC6-4277-8DE5-48D04F358A80}">
      <dsp:nvSpPr>
        <dsp:cNvPr id="0" name=""/>
        <dsp:cNvSpPr/>
      </dsp:nvSpPr>
      <dsp:spPr>
        <a:xfrm>
          <a:off x="3894588" y="352665"/>
          <a:ext cx="4913242" cy="1034039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6415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AITS Technical Account Managers</a:t>
          </a:r>
          <a:endParaRPr lang="en-US" sz="1700" kern="1200" dirty="0"/>
        </a:p>
      </dsp:txBody>
      <dsp:txXfrm>
        <a:off x="3894588" y="611175"/>
        <a:ext cx="4654732" cy="517019"/>
      </dsp:txXfrm>
    </dsp:sp>
    <dsp:sp modelId="{B84E0C36-E179-4681-85B3-B10263F67252}">
      <dsp:nvSpPr>
        <dsp:cNvPr id="0" name=""/>
        <dsp:cNvSpPr/>
      </dsp:nvSpPr>
      <dsp:spPr>
        <a:xfrm>
          <a:off x="3894588" y="1150058"/>
          <a:ext cx="2186818" cy="19919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Functional process gatekeepers and data stewards</a:t>
          </a:r>
          <a:endParaRPr lang="en-US" sz="1700" kern="1200" dirty="0"/>
        </a:p>
      </dsp:txBody>
      <dsp:txXfrm>
        <a:off x="3894588" y="1150058"/>
        <a:ext cx="2186818" cy="1991940"/>
      </dsp:txXfrm>
    </dsp:sp>
    <dsp:sp modelId="{8F21681F-9BF5-4825-B2A9-064560C8AA3F}">
      <dsp:nvSpPr>
        <dsp:cNvPr id="0" name=""/>
        <dsp:cNvSpPr/>
      </dsp:nvSpPr>
      <dsp:spPr>
        <a:xfrm>
          <a:off x="6081407" y="697345"/>
          <a:ext cx="2726423" cy="1034039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6415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University Stakeholders</a:t>
          </a:r>
          <a:endParaRPr lang="en-US" sz="1700" kern="1200" dirty="0"/>
        </a:p>
      </dsp:txBody>
      <dsp:txXfrm>
        <a:off x="6081407" y="955855"/>
        <a:ext cx="2467913" cy="517019"/>
      </dsp:txXfrm>
    </dsp:sp>
    <dsp:sp modelId="{3EB85EB1-A037-461F-BE10-6A9080478A44}">
      <dsp:nvSpPr>
        <dsp:cNvPr id="0" name=""/>
        <dsp:cNvSpPr/>
      </dsp:nvSpPr>
      <dsp:spPr>
        <a:xfrm>
          <a:off x="6081407" y="1494738"/>
          <a:ext cx="2186818" cy="19627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Functional process and data owners. E.g. Registrars, Provosts, HR Offices</a:t>
          </a:r>
          <a:endParaRPr lang="en-US" sz="1700" kern="1200" dirty="0"/>
        </a:p>
      </dsp:txBody>
      <dsp:txXfrm>
        <a:off x="6081407" y="1494738"/>
        <a:ext cx="2186818" cy="1962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4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682546"/>
          </a:xfrm>
        </p:spPr>
        <p:txBody>
          <a:bodyPr vert="eaVert"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3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153932"/>
          </a:xfrm>
        </p:spPr>
        <p:txBody>
          <a:bodyPr vert="eaVert"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153932"/>
          </a:xfrm>
        </p:spPr>
        <p:txBody>
          <a:bodyPr vert="eaVert"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8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64832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5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969509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0705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6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82546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82546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0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36888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36888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7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0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607832"/>
          </a:xfrm>
        </p:spPr>
        <p:txBody>
          <a:bodyPr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 sz="280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 sz="240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 sz="200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 sz="200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37857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7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542518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72543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3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0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0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ts.uillinois.edu/cms/one.aspx?portalId=558&amp;pageId=94785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illinois-integration.slack.com/" TargetMode="External"/><Relationship Id="rId2" Type="http://schemas.openxmlformats.org/officeDocument/2006/relationships/hyperlink" Target="https://www.aits.uillinois.edu/services/professional_services/enterprise_api_managemen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ts.uillinois.edu/about_ai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ccrequests@uillinois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ebservices.admin.uillinois.edu/xfunctionalWS/data/anySenderId/Building/1_0/1HA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804191" y="3149599"/>
            <a:ext cx="8583618" cy="2585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Jared Crowe, AITS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Peter Herrig, AITS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Jeff Heckel, AITS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24020" y="1446106"/>
            <a:ext cx="9973733" cy="25061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Connecting Your Applications with Enterprise Data; How Can We Help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Streams (Kafka)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700" dirty="0">
                <a:hlinkClick r:id="rId2"/>
              </a:rPr>
              <a:t>https://www.aits.uillinois.edu/cms/one.aspx?portalId=558&amp;pageId=947851</a:t>
            </a:r>
            <a:endParaRPr lang="en-US" sz="1700" dirty="0" smtClean="0"/>
          </a:p>
          <a:p>
            <a:r>
              <a:rPr lang="en-US" dirty="0" smtClean="0"/>
              <a:t>Address</a:t>
            </a:r>
            <a:endParaRPr lang="en-US" dirty="0" smtClean="0"/>
          </a:p>
          <a:p>
            <a:r>
              <a:rPr lang="en-US" dirty="0" smtClean="0"/>
              <a:t>Admissions Application</a:t>
            </a:r>
          </a:p>
          <a:p>
            <a:r>
              <a:rPr lang="en-US" dirty="0" smtClean="0"/>
              <a:t>Admissions Decision</a:t>
            </a:r>
          </a:p>
          <a:p>
            <a:r>
              <a:rPr lang="en-US" dirty="0" smtClean="0"/>
              <a:t>Registration (course add/drop)</a:t>
            </a:r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Employee</a:t>
            </a:r>
          </a:p>
          <a:p>
            <a:r>
              <a:rPr lang="en-US" dirty="0" smtClean="0"/>
              <a:t>Job</a:t>
            </a:r>
          </a:p>
          <a:p>
            <a:r>
              <a:rPr lang="en-US" dirty="0" smtClean="0"/>
              <a:t>Person</a:t>
            </a:r>
          </a:p>
          <a:p>
            <a:r>
              <a:rPr lang="en-US" dirty="0" smtClean="0"/>
              <a:t>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89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424421"/>
              </p:ext>
            </p:extLst>
          </p:nvPr>
        </p:nvGraphicFramePr>
        <p:xfrm>
          <a:off x="838200" y="1825625"/>
          <a:ext cx="10515600" cy="3465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Enterprise API Management Site</a:t>
            </a:r>
          </a:p>
          <a:p>
            <a:pPr lvl="1"/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www.aits.uillinois.edu/services/professional_services/enterprise_api_management</a:t>
            </a:r>
            <a:endParaRPr lang="en-US" sz="1600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Slack – </a:t>
            </a:r>
            <a:r>
              <a:rPr lang="en-US" dirty="0" err="1" smtClean="0"/>
              <a:t>UofI</a:t>
            </a:r>
            <a:r>
              <a:rPr lang="en-US" dirty="0" smtClean="0"/>
              <a:t> System – Data Integration</a:t>
            </a:r>
          </a:p>
          <a:p>
            <a:pPr lvl="1"/>
            <a:r>
              <a:rPr lang="en-US" sz="1600" dirty="0">
                <a:hlinkClick r:id="rId3"/>
              </a:rPr>
              <a:t>https://uillinois-integration.slack.com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109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</a:t>
            </a:r>
            <a:r>
              <a:rPr lang="en-US" dirty="0"/>
              <a:t>those that currently have integrations with us, are there any ways that we can improve that experience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those that have not built integration with us, what type of enterprise integrations would interest you in the future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Are </a:t>
            </a:r>
            <a:r>
              <a:rPr lang="en-US" dirty="0"/>
              <a:t>there any types of enterprise data not currently available for real time integration that you would like to see made available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 smtClean="0"/>
              <a:t>do you like to collaborate?</a:t>
            </a:r>
          </a:p>
          <a:p>
            <a:r>
              <a:rPr lang="en-US" dirty="0" smtClean="0"/>
              <a:t>How do you like to test (e.g. </a:t>
            </a:r>
            <a:r>
              <a:rPr lang="en-US" dirty="0" err="1" smtClean="0"/>
              <a:t>PostMan</a:t>
            </a:r>
            <a:r>
              <a:rPr lang="en-US" dirty="0" smtClean="0"/>
              <a:t>, </a:t>
            </a:r>
            <a:r>
              <a:rPr lang="en-US" dirty="0" err="1" smtClean="0"/>
              <a:t>SoapUI</a:t>
            </a:r>
            <a:r>
              <a:rPr lang="en-US" dirty="0" smtClean="0"/>
              <a:t>, other)?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6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3C1C1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1C1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3C1C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3C1C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1C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3C1C1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1C1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3C1C1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C1C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2919" y="3105835"/>
            <a:ext cx="1067403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Thank You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7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48" y="1985054"/>
            <a:ext cx="10385305" cy="2887893"/>
          </a:xfrm>
        </p:spPr>
      </p:pic>
      <p:sp>
        <p:nvSpPr>
          <p:cNvPr id="7" name="Rectangle 6"/>
          <p:cNvSpPr/>
          <p:nvPr/>
        </p:nvSpPr>
        <p:spPr>
          <a:xfrm>
            <a:off x="1155643" y="1985054"/>
            <a:ext cx="227172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Partners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5491" y="1939462"/>
            <a:ext cx="227172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Apps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75339" y="1939462"/>
            <a:ext cx="227172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Objects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09048" y="1939463"/>
            <a:ext cx="311773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Transactions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36636" y="1511316"/>
            <a:ext cx="227172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28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79661" y="1511317"/>
            <a:ext cx="227172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245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56332" y="1511316"/>
            <a:ext cx="227172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204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66069" y="1511315"/>
            <a:ext cx="275676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&gt;6M/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56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www.aits.uillinois.edu/about_aits</a:t>
            </a:r>
            <a:endParaRPr lang="en-US" sz="1200" dirty="0" smtClean="0"/>
          </a:p>
          <a:p>
            <a:r>
              <a:rPr lang="en-US" dirty="0" smtClean="0"/>
              <a:t>Integration Competency Center (ICC)</a:t>
            </a:r>
          </a:p>
          <a:p>
            <a:endParaRPr lang="en-US" dirty="0"/>
          </a:p>
          <a:p>
            <a:r>
              <a:rPr lang="en-US" dirty="0" smtClean="0"/>
              <a:t>Application Development Support and Data (ADSD)</a:t>
            </a:r>
          </a:p>
          <a:p>
            <a:endParaRPr lang="en-US" dirty="0"/>
          </a:p>
          <a:p>
            <a:r>
              <a:rPr lang="en-US" dirty="0" smtClean="0"/>
              <a:t>Internal Application Administration (IAA)</a:t>
            </a:r>
          </a:p>
        </p:txBody>
      </p:sp>
    </p:spTree>
    <p:extLst>
      <p:ext uri="{BB962C8B-B14F-4D97-AF65-F5344CB8AC3E}">
        <p14:creationId xmlns:p14="http://schemas.microsoft.com/office/powerpoint/2010/main" val="244740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>
                <a:hlinkClick r:id="rId2"/>
              </a:rPr>
              <a:t>iccrequests@uillinois.edu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89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Use Cases – P2P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Point-to-point (synchronous; ‘real time’; web services)</a:t>
            </a:r>
          </a:p>
          <a:p>
            <a:pPr lvl="1"/>
            <a:r>
              <a:rPr lang="en-US" dirty="0" smtClean="0"/>
              <a:t>RESTful web services; JSON based; E.g. </a:t>
            </a:r>
            <a:r>
              <a:rPr lang="en-US" dirty="0" smtClean="0">
                <a:hlinkClick r:id="rId2"/>
              </a:rPr>
              <a:t>GET Building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568" y="2472064"/>
            <a:ext cx="6386270" cy="342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3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Integrations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data in the university portals</a:t>
            </a:r>
          </a:p>
          <a:p>
            <a:r>
              <a:rPr lang="en-US" dirty="0" err="1" smtClean="0"/>
              <a:t>FormBuilder</a:t>
            </a:r>
            <a:r>
              <a:rPr lang="en-US" dirty="0" smtClean="0"/>
              <a:t> facilitation</a:t>
            </a:r>
          </a:p>
          <a:p>
            <a:r>
              <a:rPr lang="en-US" dirty="0"/>
              <a:t>Admissions decision </a:t>
            </a:r>
            <a:r>
              <a:rPr lang="en-US" dirty="0" smtClean="0"/>
              <a:t>loading</a:t>
            </a:r>
          </a:p>
          <a:p>
            <a:r>
              <a:rPr lang="en-US" dirty="0" smtClean="0"/>
              <a:t>New Hire onboarding</a:t>
            </a:r>
          </a:p>
          <a:p>
            <a:r>
              <a:rPr lang="en-US" dirty="0" smtClean="0"/>
              <a:t>Blackboard (UIS)</a:t>
            </a:r>
          </a:p>
          <a:p>
            <a:r>
              <a:rPr lang="en-US" dirty="0" smtClean="0"/>
              <a:t>Vacation </a:t>
            </a:r>
            <a:r>
              <a:rPr lang="en-US" dirty="0" smtClean="0"/>
              <a:t>and Sick Leave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2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Use Cases - </a:t>
            </a:r>
            <a:r>
              <a:rPr lang="en-US" dirty="0" err="1" smtClean="0"/>
              <a:t>PubSub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 </a:t>
            </a:r>
            <a:r>
              <a:rPr lang="en-US" dirty="0" smtClean="0"/>
              <a:t>Driven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866" y="1824287"/>
            <a:ext cx="8008268" cy="390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PubSub</a:t>
            </a:r>
            <a:r>
              <a:rPr lang="en-US" dirty="0" smtClean="0"/>
              <a:t> Integrations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5116"/>
            <a:ext cx="10515600" cy="19282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Identity Management</a:t>
            </a:r>
          </a:p>
          <a:p>
            <a:r>
              <a:rPr lang="en-US" sz="3200" dirty="0" smtClean="0"/>
              <a:t>Banner Events</a:t>
            </a:r>
          </a:p>
          <a:p>
            <a:r>
              <a:rPr lang="en-US" sz="3200" dirty="0" smtClean="0"/>
              <a:t>Vendor (Capital Programs) Events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268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headed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Bring the enterprise integration platform current </a:t>
            </a:r>
            <a:r>
              <a:rPr lang="en-US" dirty="0" smtClean="0"/>
              <a:t>with the </a:t>
            </a:r>
            <a:r>
              <a:rPr lang="en-US" dirty="0" smtClean="0"/>
              <a:t>latest technologies (e.g. Swagger/</a:t>
            </a:r>
            <a:r>
              <a:rPr lang="en-US" dirty="0" err="1" smtClean="0"/>
              <a:t>OpenAPI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Provide RESTful API alternatives for all legacy integrations. Phase out SOAP-based APIs.</a:t>
            </a:r>
          </a:p>
          <a:p>
            <a:r>
              <a:rPr lang="en-US" dirty="0" smtClean="0"/>
              <a:t>Modernizing event stream (pub-sub) architecture with Kafka as a replacement for JMS.</a:t>
            </a:r>
          </a:p>
          <a:p>
            <a:pPr lvl="1"/>
            <a:r>
              <a:rPr lang="en-US" dirty="0" smtClean="0"/>
              <a:t>Removes limitations associated with legacy JMS integrations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Oracle </a:t>
            </a:r>
            <a:r>
              <a:rPr lang="en-US" dirty="0" err="1" smtClean="0"/>
              <a:t>GoldenGate</a:t>
            </a:r>
            <a:r>
              <a:rPr lang="en-US" dirty="0" smtClean="0"/>
              <a:t>: Improves timeliness of event streams.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64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F1CCB6B-07E5-4D4D-893B-330BF1B01A19}" vid="{C4D3F130-C6F2-4E8A-B6C7-EDE0CEC55B9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ITPF Breaking Barriers 2019 - Light</Template>
  <TotalTime>1675</TotalTime>
  <Words>375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Who we are</vt:lpstr>
      <vt:lpstr>Start here…</vt:lpstr>
      <vt:lpstr>Integration Use Cases – P2P</vt:lpstr>
      <vt:lpstr>P2P Integrations in Practice</vt:lpstr>
      <vt:lpstr>Integration Use Cases - PubSub</vt:lpstr>
      <vt:lpstr>PubSub Integrations in Practice</vt:lpstr>
      <vt:lpstr>Where we are headed</vt:lpstr>
      <vt:lpstr>Event Streams (Kafka)</vt:lpstr>
      <vt:lpstr>Governance</vt:lpstr>
      <vt:lpstr>Resources </vt:lpstr>
      <vt:lpstr>How can we help?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Wislander, Kenn C</dc:creator>
  <cp:lastModifiedBy>Crowe, Jared</cp:lastModifiedBy>
  <cp:revision>35</cp:revision>
  <dcterms:created xsi:type="dcterms:W3CDTF">2019-02-01T19:49:16Z</dcterms:created>
  <dcterms:modified xsi:type="dcterms:W3CDTF">2019-06-05T21:08:33Z</dcterms:modified>
</cp:coreProperties>
</file>